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6" r:id="rId2"/>
    <p:sldId id="258" r:id="rId3"/>
    <p:sldId id="262" r:id="rId4"/>
    <p:sldId id="263" r:id="rId5"/>
    <p:sldId id="259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60" r:id="rId15"/>
    <p:sldId id="273" r:id="rId16"/>
    <p:sldId id="274" r:id="rId17"/>
    <p:sldId id="275" r:id="rId18"/>
    <p:sldId id="277" r:id="rId19"/>
    <p:sldId id="261" r:id="rId20"/>
    <p:sldId id="276" r:id="rId21"/>
    <p:sldId id="278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8998" autoAdjust="0"/>
  </p:normalViewPr>
  <p:slideViewPr>
    <p:cSldViewPr snapToGrid="0">
      <p:cViewPr varScale="1">
        <p:scale>
          <a:sx n="90" d="100"/>
          <a:sy n="90" d="100"/>
        </p:scale>
        <p:origin x="-22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0EBB0-169B-452C-912D-3E074C5F5BF5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BBF3A-929F-452D-AF07-FE26C4448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04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618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403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403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638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668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338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860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570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814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263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38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314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31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685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7769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724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53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530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403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BF3A-929F-452D-AF07-FE26C44483B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40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61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9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55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03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82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12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32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48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408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01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38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2487B4-EB66-4905-946F-963954D5E310}" type="datetimeFigureOut">
              <a:rPr lang="zh-TW" altLang="en-US" smtClean="0"/>
              <a:t>2014/11/5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9509C8-2A1C-4D48-9030-62A9226F41F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4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0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405424"/>
          </a:xfrm>
        </p:spPr>
        <p:txBody>
          <a:bodyPr anchor="b">
            <a:normAutofit/>
          </a:bodyPr>
          <a:lstStyle/>
          <a:p>
            <a:r>
              <a:rPr lang="en-US" altLang="zh-TW" sz="4400" dirty="0"/>
              <a:t>Knowledge Base Completion via Search-Based Question Answering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7335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32716"/>
              </p:ext>
            </p:extLst>
          </p:nvPr>
        </p:nvGraphicFramePr>
        <p:xfrm>
          <a:off x="918072" y="4325112"/>
          <a:ext cx="7448688" cy="206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0897"/>
                <a:gridCol w="64277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Date</a:t>
                      </a:r>
                      <a:r>
                        <a:rPr lang="zh-TW" altLang="en-US" sz="1600" dirty="0" smtClean="0"/>
                        <a:t>：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2014/10/23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Author</a:t>
                      </a:r>
                      <a:r>
                        <a:rPr lang="zh-TW" altLang="en-US" sz="1600" dirty="0" smtClean="0"/>
                        <a:t>：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Robert West, </a:t>
                      </a:r>
                      <a:r>
                        <a:rPr lang="en-US" altLang="zh-TW" sz="1600" dirty="0" err="1" smtClean="0"/>
                        <a:t>Evgeniy</a:t>
                      </a:r>
                      <a:r>
                        <a:rPr lang="en-US" altLang="zh-TW" sz="1600" dirty="0" smtClean="0"/>
                        <a:t> </a:t>
                      </a:r>
                      <a:r>
                        <a:rPr lang="en-US" altLang="zh-TW" sz="1600" dirty="0" err="1" smtClean="0"/>
                        <a:t>Gabrilovich</a:t>
                      </a:r>
                      <a:r>
                        <a:rPr lang="en-US" altLang="zh-TW" sz="1600" dirty="0" smtClean="0"/>
                        <a:t>, Kevin Murphy, </a:t>
                      </a:r>
                      <a:r>
                        <a:rPr lang="en-US" altLang="zh-TW" sz="1600" dirty="0" err="1" smtClean="0"/>
                        <a:t>Shaohua</a:t>
                      </a:r>
                      <a:r>
                        <a:rPr lang="en-US" altLang="zh-TW" sz="1600" dirty="0" smtClean="0"/>
                        <a:t> Sun, Rahul Gupta, </a:t>
                      </a:r>
                      <a:r>
                        <a:rPr lang="en-US" altLang="zh-TW" sz="1600" dirty="0" err="1" smtClean="0"/>
                        <a:t>Dekang</a:t>
                      </a:r>
                      <a:r>
                        <a:rPr lang="en-US" altLang="zh-TW" sz="1600" dirty="0" smtClean="0"/>
                        <a:t> Lin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Source</a:t>
                      </a:r>
                      <a:r>
                        <a:rPr lang="zh-TW" altLang="en-US" sz="1600" dirty="0" smtClean="0"/>
                        <a:t>：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WWW’14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Advisor</a:t>
                      </a:r>
                      <a:r>
                        <a:rPr lang="zh-TW" altLang="en-US" sz="1600" dirty="0" smtClean="0"/>
                        <a:t>：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/>
                        <a:t>Jia</a:t>
                      </a:r>
                      <a:r>
                        <a:rPr lang="en-US" altLang="zh-TW" sz="1600" dirty="0" smtClean="0"/>
                        <a:t>-ling </a:t>
                      </a:r>
                      <a:r>
                        <a:rPr lang="en-US" altLang="zh-TW" sz="1600" dirty="0" err="1" smtClean="0"/>
                        <a:t>Koh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Speaker</a:t>
                      </a:r>
                      <a:r>
                        <a:rPr lang="zh-TW" altLang="en-US" sz="1600" dirty="0" smtClean="0"/>
                        <a:t>：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/>
                        <a:t>Sz-Han,Wang</a:t>
                      </a:r>
                      <a:endParaRPr lang="zh-TW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2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KB Completion</a:t>
            </a:r>
            <a:br>
              <a:rPr lang="en-US" altLang="zh-TW" dirty="0"/>
            </a:br>
            <a:r>
              <a:rPr lang="en-US" altLang="zh-TW" sz="3200" dirty="0" smtClean="0"/>
              <a:t>Question answering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TW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</a:rPr>
              <a:t>Use an in-house QA system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accent1"/>
                </a:solidFill>
              </a:rPr>
              <a:t>Query analysis</a:t>
            </a:r>
          </a:p>
          <a:p>
            <a:pPr marL="761238" lvl="2" indent="-285750">
              <a:buFont typeface="新細明體" panose="02020500000000000000" pitchFamily="18" charset="-120"/>
              <a:buChar char="。"/>
            </a:pPr>
            <a:r>
              <a:rPr lang="en-US" altLang="zh-TW" sz="1800" b="1" dirty="0" smtClean="0">
                <a:solidFill>
                  <a:schemeClr val="accent1"/>
                </a:solidFill>
              </a:rPr>
              <a:t> </a:t>
            </a:r>
            <a:r>
              <a:rPr lang="en-US" altLang="zh-TW" sz="1800" dirty="0">
                <a:solidFill>
                  <a:schemeClr val="tx1"/>
                </a:solidFill>
              </a:rPr>
              <a:t>F</a:t>
            </a:r>
            <a:r>
              <a:rPr lang="en-US" altLang="zh-TW" sz="1800" dirty="0" smtClean="0">
                <a:solidFill>
                  <a:schemeClr val="tx1"/>
                </a:solidFill>
              </a:rPr>
              <a:t>ind the head phrase of the query</a:t>
            </a:r>
            <a:endParaRPr lang="en-US" altLang="zh-TW" sz="1800" b="1" dirty="0" smtClean="0">
              <a:solidFill>
                <a:schemeClr val="tx1"/>
              </a:solidFill>
            </a:endParaRPr>
          </a:p>
          <a:p>
            <a:pPr marL="841248" lvl="4" indent="0">
              <a:buNone/>
            </a:pPr>
            <a:r>
              <a:rPr lang="en-US" altLang="zh-TW" sz="1800" dirty="0" smtClean="0">
                <a:solidFill>
                  <a:schemeClr val="tx1"/>
                </a:solidFill>
              </a:rPr>
              <a:t>query: Frank Zappa </a:t>
            </a:r>
            <a:r>
              <a:rPr lang="en-US" altLang="zh-TW" sz="1800" b="1" dirty="0" smtClean="0">
                <a:solidFill>
                  <a:srgbClr val="FFC000"/>
                </a:solidFill>
              </a:rPr>
              <a:t>mother</a:t>
            </a:r>
          </a:p>
          <a:p>
            <a:pPr marL="841248" lvl="4" indent="0">
              <a:buNone/>
            </a:pPr>
            <a:endParaRPr lang="en-US" altLang="zh-TW" sz="1800" b="1" dirty="0" smtClean="0">
              <a:solidFill>
                <a:srgbClr val="FFC000"/>
              </a:solidFill>
            </a:endParaRPr>
          </a:p>
          <a:p>
            <a:pPr marL="749808" lvl="1" indent="-457200">
              <a:buFont typeface="+mj-lt"/>
              <a:buAutoNum type="arabicPeriod" startAt="2"/>
            </a:pPr>
            <a:r>
              <a:rPr lang="en-US" altLang="zh-TW" b="1" dirty="0" smtClean="0">
                <a:solidFill>
                  <a:schemeClr val="accent1"/>
                </a:solidFill>
              </a:rPr>
              <a:t>Web search</a:t>
            </a:r>
          </a:p>
          <a:p>
            <a:pPr marL="761238" lvl="2" indent="-285750">
              <a:buFont typeface="新細明體" panose="02020500000000000000" pitchFamily="18" charset="-120"/>
              <a:buChar char="。"/>
            </a:pPr>
            <a:r>
              <a:rPr lang="en-US" altLang="zh-TW" sz="1800" dirty="0" smtClean="0">
                <a:solidFill>
                  <a:schemeClr val="tx1"/>
                </a:solidFill>
              </a:rPr>
              <a:t> Retrieve the top n result snippet from the search engine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10</a:t>
            </a:fld>
            <a:endParaRPr lang="zh-TW" altLang="en-US" sz="24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0" y="4197660"/>
            <a:ext cx="9010516" cy="192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1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KB Completion</a:t>
            </a:r>
            <a:br>
              <a:rPr lang="en-US" altLang="zh-TW" dirty="0"/>
            </a:br>
            <a:r>
              <a:rPr lang="en-US" altLang="zh-TW" sz="3200" dirty="0" smtClean="0"/>
              <a:t>Question answering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 marL="749808" lvl="1" indent="-457200">
              <a:buFont typeface="+mj-lt"/>
              <a:buAutoNum type="arabicPeriod" startAt="3"/>
            </a:pPr>
            <a:r>
              <a:rPr lang="en-US" altLang="zh-TW" b="1" dirty="0" smtClean="0">
                <a:solidFill>
                  <a:schemeClr val="accent1"/>
                </a:solidFill>
              </a:rPr>
              <a:t>Snippet analysis: </a:t>
            </a:r>
          </a:p>
          <a:p>
            <a:pPr marL="944118" lvl="3" indent="-285750">
              <a:buFont typeface="新細明體" panose="02020500000000000000" pitchFamily="18" charset="-120"/>
              <a:buChar char="。"/>
            </a:pPr>
            <a:r>
              <a:rPr lang="en-US" altLang="zh-TW" sz="1800" dirty="0" smtClean="0">
                <a:solidFill>
                  <a:schemeClr val="tx1"/>
                </a:solidFill>
              </a:rPr>
              <a:t> Score each phrase in the result snippet</a:t>
            </a:r>
          </a:p>
          <a:p>
            <a:pPr marL="749808" lvl="1" indent="-457200">
              <a:buFont typeface="+mj-lt"/>
              <a:buAutoNum type="arabicPeriod" startAt="3"/>
            </a:pPr>
            <a:endParaRPr lang="en-US" altLang="zh-TW" dirty="0">
              <a:solidFill>
                <a:schemeClr val="tx1"/>
              </a:solidFill>
            </a:endParaRPr>
          </a:p>
          <a:p>
            <a:pPr marL="749808" lvl="1" indent="-457200">
              <a:buFont typeface="+mj-lt"/>
              <a:buAutoNum type="arabicPeriod" startAt="3"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marL="658368" lvl="3" indent="0">
              <a:buNone/>
            </a:pPr>
            <a:r>
              <a:rPr lang="en-US" altLang="zh-TW" sz="1800" b="1" dirty="0" smtClean="0">
                <a:solidFill>
                  <a:srgbClr val="FFC000"/>
                </a:solidFill>
              </a:rPr>
              <a:t>score(Rose </a:t>
            </a:r>
            <a:r>
              <a:rPr lang="en-US" altLang="zh-TW" sz="1800" b="1" dirty="0">
                <a:solidFill>
                  <a:srgbClr val="FFC000"/>
                </a:solidFill>
              </a:rPr>
              <a:t>Marie </a:t>
            </a:r>
            <a:r>
              <a:rPr lang="en-US" altLang="zh-TW" sz="1800" b="1" dirty="0" err="1" smtClean="0">
                <a:solidFill>
                  <a:srgbClr val="FFC000"/>
                </a:solidFill>
              </a:rPr>
              <a:t>Colimore</a:t>
            </a:r>
            <a:r>
              <a:rPr lang="en-US" altLang="zh-TW" sz="1800" b="1" dirty="0" smtClean="0">
                <a:solidFill>
                  <a:srgbClr val="FFC000"/>
                </a:solidFill>
              </a:rPr>
              <a:t>)=w1*f1+w2*f2+w3*f3+w4*f4+w5*f5+…</a:t>
            </a:r>
          </a:p>
          <a:p>
            <a:pPr marL="635508" lvl="1" indent="-342900">
              <a:buFont typeface="+mj-lt"/>
              <a:buAutoNum type="arabicPeriod" startAt="4"/>
            </a:pPr>
            <a:r>
              <a:rPr lang="en-US" altLang="zh-TW" b="1" dirty="0" smtClean="0">
                <a:solidFill>
                  <a:schemeClr val="accent1"/>
                </a:solidFill>
              </a:rPr>
              <a:t>Phrase aggregation</a:t>
            </a:r>
            <a:r>
              <a:rPr lang="en-US" altLang="zh-TW" dirty="0" smtClean="0">
                <a:solidFill>
                  <a:schemeClr val="accent1"/>
                </a:solidFill>
              </a:rPr>
              <a:t> </a:t>
            </a:r>
          </a:p>
          <a:p>
            <a:pPr marL="944118" lvl="3" indent="-285750">
              <a:buFont typeface="新細明體" panose="02020500000000000000" pitchFamily="18" charset="-120"/>
              <a:buChar char="。"/>
            </a:pPr>
            <a:r>
              <a:rPr lang="en-US" altLang="zh-TW" sz="1800" dirty="0" smtClean="0">
                <a:solidFill>
                  <a:schemeClr val="tx1"/>
                </a:solidFill>
              </a:rPr>
              <a:t> Compute an aggregate score of each distinct phrase</a:t>
            </a:r>
          </a:p>
          <a:p>
            <a:pPr marL="1184148" lvl="4" indent="-342900">
              <a:buFont typeface="+mj-lt"/>
              <a:buAutoNum type="arabicPeriod"/>
            </a:pPr>
            <a:endParaRPr lang="en-US" altLang="zh-TW" sz="1600" dirty="0">
              <a:solidFill>
                <a:schemeClr val="tx1"/>
              </a:solidFill>
            </a:endParaRPr>
          </a:p>
          <a:p>
            <a:pPr marL="749808" lvl="1" indent="-457200">
              <a:buFont typeface="+mj-lt"/>
              <a:buAutoNum type="arabicParenR" startAt="3"/>
            </a:pPr>
            <a:endParaRPr lang="en-US" altLang="zh-TW" b="1" dirty="0" smtClean="0">
              <a:solidFill>
                <a:schemeClr val="tx1"/>
              </a:solidFill>
            </a:endParaRPr>
          </a:p>
          <a:p>
            <a:pPr marL="841248" lvl="4" indent="0">
              <a:buNone/>
            </a:pPr>
            <a:endParaRPr lang="en-US" altLang="zh-TW" b="1" dirty="0">
              <a:solidFill>
                <a:schemeClr val="accent1"/>
              </a:solidFill>
            </a:endParaRPr>
          </a:p>
          <a:p>
            <a:pPr marL="841248" lvl="4" indent="0">
              <a:buNone/>
            </a:pPr>
            <a:r>
              <a:rPr lang="en-US" altLang="zh-TW" sz="1800" b="1" dirty="0" smtClean="0">
                <a:solidFill>
                  <a:srgbClr val="FFC000"/>
                </a:solidFill>
              </a:rPr>
              <a:t>score(Rose </a:t>
            </a:r>
            <a:r>
              <a:rPr lang="en-US" altLang="zh-TW" sz="1800" b="1" dirty="0">
                <a:solidFill>
                  <a:srgbClr val="FFC000"/>
                </a:solidFill>
              </a:rPr>
              <a:t>Marie </a:t>
            </a:r>
            <a:r>
              <a:rPr lang="en-US" altLang="zh-TW" sz="1800" b="1" dirty="0" err="1">
                <a:solidFill>
                  <a:srgbClr val="FFC000"/>
                </a:solidFill>
              </a:rPr>
              <a:t>Colimore</a:t>
            </a:r>
            <a:r>
              <a:rPr lang="en-US" altLang="zh-TW" sz="1800" b="1" dirty="0">
                <a:solidFill>
                  <a:srgbClr val="FFC000"/>
                </a:solidFill>
              </a:rPr>
              <a:t>)=</a:t>
            </a:r>
            <a:r>
              <a:rPr lang="en-US" altLang="zh-TW" sz="1800" b="1" dirty="0" smtClean="0">
                <a:solidFill>
                  <a:srgbClr val="FFC000"/>
                </a:solidFill>
              </a:rPr>
              <a:t>w1*f1+w2*f2+w3*f3+…</a:t>
            </a:r>
            <a:endParaRPr lang="en-US" altLang="zh-TW" sz="1800" b="1" dirty="0">
              <a:solidFill>
                <a:srgbClr val="FFC000"/>
              </a:solidFill>
            </a:endParaRPr>
          </a:p>
          <a:p>
            <a:pPr marL="292608" lvl="1" indent="0">
              <a:buNone/>
            </a:pPr>
            <a:endParaRPr lang="en-US" altLang="zh-TW" b="1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11</a:t>
            </a:fld>
            <a:endParaRPr lang="zh-TW" altLang="en-US" sz="24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969509"/>
              </p:ext>
            </p:extLst>
          </p:nvPr>
        </p:nvGraphicFramePr>
        <p:xfrm>
          <a:off x="381001" y="2539992"/>
          <a:ext cx="8577941" cy="88900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057399"/>
                <a:gridCol w="1143000"/>
                <a:gridCol w="936171"/>
                <a:gridCol w="707572"/>
                <a:gridCol w="1534947"/>
                <a:gridCol w="1643099"/>
                <a:gridCol w="5557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Phrase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 smtClean="0"/>
                        <a:t>f1: ranked of snippet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 smtClean="0"/>
                        <a:t>f2: noun phrase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 smtClean="0"/>
                        <a:t>f3: IDF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 smtClean="0"/>
                        <a:t>f4: closed to the query term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 smtClean="0"/>
                        <a:t>f5: related to the head phrase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 smtClean="0"/>
                        <a:t>…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Rose Marie </a:t>
                      </a:r>
                      <a:r>
                        <a:rPr lang="en-US" altLang="zh-TW" sz="1400" dirty="0" err="1" smtClean="0"/>
                        <a:t>Colimore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0.3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0.8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0.9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0062"/>
              </p:ext>
            </p:extLst>
          </p:nvPr>
        </p:nvGraphicFramePr>
        <p:xfrm>
          <a:off x="1034156" y="4434106"/>
          <a:ext cx="7652655" cy="88900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220684"/>
                <a:gridCol w="1948543"/>
                <a:gridCol w="1349828"/>
                <a:gridCol w="1643743"/>
                <a:gridCol w="489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Phrase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 smtClean="0"/>
                        <a:t>f1: number of times the phrase appear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 smtClean="0"/>
                        <a:t>f2: average values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kern="1200" dirty="0" smtClean="0"/>
                        <a:t>f3: maximum</a:t>
                      </a:r>
                      <a:r>
                        <a:rPr lang="en-US" altLang="zh-TW" sz="1400" kern="1200" baseline="0" dirty="0" smtClean="0"/>
                        <a:t> values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zh-TW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Rose Marie </a:t>
                      </a:r>
                      <a:r>
                        <a:rPr lang="en-US" altLang="zh-TW" sz="1400" dirty="0" err="1" smtClean="0"/>
                        <a:t>Colimore</a:t>
                      </a:r>
                      <a:endParaRPr lang="zh-TW" altLang="en-US" sz="1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2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(60+70)/2=75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70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55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KB Completion</a:t>
            </a:r>
            <a:br>
              <a:rPr lang="en-US" altLang="zh-TW" dirty="0"/>
            </a:br>
            <a:r>
              <a:rPr lang="en-US" altLang="zh-TW" sz="3200" dirty="0" smtClean="0"/>
              <a:t>Answer resolution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>
                <a:solidFill>
                  <a:schemeClr val="accent1"/>
                </a:solidFill>
              </a:rPr>
              <a:t>E</a:t>
            </a:r>
            <a:r>
              <a:rPr lang="en-US" altLang="zh-TW" b="1" dirty="0" smtClean="0">
                <a:solidFill>
                  <a:schemeClr val="accent1"/>
                </a:solidFill>
              </a:rPr>
              <a:t>ntity linking</a:t>
            </a:r>
          </a:p>
          <a:p>
            <a:pPr lvl="2">
              <a:buFont typeface="新細明體" pitchFamily="18" charset="-120"/>
              <a:buChar char="。"/>
            </a:pPr>
            <a:r>
              <a:rPr lang="en-US" altLang="zh-TW" sz="1800" dirty="0">
                <a:solidFill>
                  <a:schemeClr val="tx1"/>
                </a:solidFill>
              </a:rPr>
              <a:t>T</a:t>
            </a:r>
            <a:r>
              <a:rPr lang="en-US" altLang="zh-TW" sz="1800" dirty="0" smtClean="0">
                <a:solidFill>
                  <a:schemeClr val="tx1"/>
                </a:solidFill>
              </a:rPr>
              <a:t>ake into account the lexical context of each mention</a:t>
            </a:r>
          </a:p>
          <a:p>
            <a:pPr lvl="2">
              <a:buFont typeface="新細明體" pitchFamily="18" charset="-120"/>
              <a:buChar char="。"/>
            </a:pPr>
            <a:r>
              <a:rPr lang="en-US" altLang="zh-TW" sz="1800" dirty="0">
                <a:solidFill>
                  <a:schemeClr val="tx1"/>
                </a:solidFill>
              </a:rPr>
              <a:t>T</a:t>
            </a:r>
            <a:r>
              <a:rPr lang="en-US" altLang="zh-TW" sz="1800" dirty="0" smtClean="0">
                <a:solidFill>
                  <a:schemeClr val="tx1"/>
                </a:solidFill>
              </a:rPr>
              <a:t>ake </a:t>
            </a:r>
            <a:r>
              <a:rPr lang="en-US" altLang="zh-TW" sz="1800" dirty="0">
                <a:solidFill>
                  <a:schemeClr val="tx1"/>
                </a:solidFill>
              </a:rPr>
              <a:t>into account </a:t>
            </a:r>
            <a:r>
              <a:rPr lang="en-US" altLang="zh-TW" sz="1800" dirty="0" smtClean="0">
                <a:solidFill>
                  <a:schemeClr val="tx1"/>
                </a:solidFill>
              </a:rPr>
              <a:t>other entities near the given mention</a:t>
            </a:r>
          </a:p>
          <a:p>
            <a:pPr marL="566928" lvl="3" indent="0">
              <a:buNone/>
            </a:pPr>
            <a:r>
              <a:rPr lang="en-US" altLang="zh-TW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>
                <a:solidFill>
                  <a:schemeClr val="tx1"/>
                </a:solidFill>
              </a:rPr>
              <a:t>a</a:t>
            </a:r>
            <a:r>
              <a:rPr lang="en-US" altLang="zh-TW" sz="1800" dirty="0" smtClean="0">
                <a:solidFill>
                  <a:schemeClr val="tx1"/>
                </a:solidFill>
              </a:rPr>
              <a:t>nswer string : Gail </a:t>
            </a:r>
            <a:r>
              <a:rPr lang="zh-TW" altLang="en-US" sz="1800" dirty="0" smtClean="0">
                <a:solidFill>
                  <a:srgbClr val="FFC000"/>
                </a:solidFill>
              </a:rPr>
              <a:t>→ </a:t>
            </a:r>
            <a:r>
              <a:rPr lang="en-US" altLang="zh-TW" sz="1800" dirty="0" smtClean="0">
                <a:solidFill>
                  <a:srgbClr val="FFC000"/>
                </a:solidFill>
              </a:rPr>
              <a:t>GAIL</a:t>
            </a:r>
          </a:p>
          <a:p>
            <a:pPr marL="566928" lvl="3" indent="0">
              <a:buNone/>
            </a:pPr>
            <a:r>
              <a:rPr lang="en-US" altLang="zh-TW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>
                <a:solidFill>
                  <a:schemeClr val="tx1"/>
                </a:solidFill>
              </a:rPr>
              <a:t>c</a:t>
            </a:r>
            <a:r>
              <a:rPr lang="en-US" altLang="zh-TW" sz="1800" dirty="0" smtClean="0">
                <a:solidFill>
                  <a:schemeClr val="tx1"/>
                </a:solidFill>
              </a:rPr>
              <a:t>ontext : Zappa married his wife Gail </a:t>
            </a:r>
            <a:r>
              <a:rPr lang="zh-TW" altLang="en-US" sz="1800" dirty="0">
                <a:solidFill>
                  <a:srgbClr val="FFC000"/>
                </a:solidFill>
              </a:rPr>
              <a:t>→ </a:t>
            </a:r>
            <a:r>
              <a:rPr lang="en-US" altLang="zh-TW" sz="1800" dirty="0" smtClean="0">
                <a:solidFill>
                  <a:srgbClr val="FFC000"/>
                </a:solidFill>
              </a:rPr>
              <a:t>GAIL ZAPPA</a:t>
            </a:r>
            <a:endParaRPr lang="en-US" altLang="zh-TW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TW" b="1" dirty="0" smtClean="0">
                <a:solidFill>
                  <a:schemeClr val="accent1"/>
                </a:solidFill>
              </a:rPr>
              <a:t>Discard incorrectly typed answer entities</a:t>
            </a:r>
            <a:endParaRPr lang="en-US" altLang="zh-TW" sz="1800" b="1" dirty="0" smtClean="0">
              <a:solidFill>
                <a:schemeClr val="accent1"/>
              </a:solidFill>
            </a:endParaRPr>
          </a:p>
          <a:p>
            <a:pPr marL="475488" lvl="2" indent="0">
              <a:buNone/>
            </a:pPr>
            <a:r>
              <a:rPr lang="en-US" altLang="zh-TW" sz="1800" dirty="0" smtClean="0">
                <a:solidFill>
                  <a:schemeClr val="tx1"/>
                </a:solidFill>
              </a:rPr>
              <a:t>Relation: PARENTS </a:t>
            </a:r>
            <a:r>
              <a:rPr lang="zh-TW" altLang="en-US" sz="1800" dirty="0" smtClean="0">
                <a:solidFill>
                  <a:srgbClr val="FFC000"/>
                </a:solidFill>
              </a:rPr>
              <a:t>→ </a:t>
            </a:r>
            <a:r>
              <a:rPr lang="en-US" altLang="zh-TW" sz="1800" dirty="0" smtClean="0">
                <a:solidFill>
                  <a:srgbClr val="FFC000"/>
                </a:solidFill>
              </a:rPr>
              <a:t>Type: Person</a:t>
            </a:r>
            <a:endParaRPr lang="en-US" altLang="zh-TW" sz="1200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zh-TW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dirty="0" smtClean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12</a:t>
            </a:fld>
            <a:endParaRPr lang="zh-TW" altLang="en-US" sz="2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723747"/>
              </p:ext>
            </p:extLst>
          </p:nvPr>
        </p:nvGraphicFramePr>
        <p:xfrm>
          <a:off x="1295403" y="4249064"/>
          <a:ext cx="48659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654"/>
                <a:gridCol w="10232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Entity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Type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THE MOTHERS OF INVENTION 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Music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RAY COLLINS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effectLst/>
                        </a:rPr>
                        <a:t>Person</a:t>
                      </a:r>
                      <a:endParaRPr lang="en-US" altLang="zh-TW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MUSICAL ENSEMBLE 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Music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5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KB Completion</a:t>
            </a:r>
            <a:br>
              <a:rPr lang="en-US" altLang="zh-TW" dirty="0"/>
            </a:br>
            <a:r>
              <a:rPr lang="en-US" altLang="zh-TW" sz="3200" dirty="0"/>
              <a:t>Answer </a:t>
            </a:r>
            <a:r>
              <a:rPr lang="en-US" altLang="zh-TW" sz="3200" dirty="0" smtClean="0"/>
              <a:t>resolution , Answer Calibration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845734"/>
                <a:ext cx="7923068" cy="402336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n"/>
                </a:pPr>
                <a:r>
                  <a:rPr lang="en-US" altLang="zh-TW" dirty="0"/>
                  <a:t> </a:t>
                </a:r>
                <a:r>
                  <a:rPr lang="en-US" altLang="zh-TW" b="1" dirty="0">
                    <a:solidFill>
                      <a:schemeClr val="accent1"/>
                    </a:solidFill>
                  </a:rPr>
                  <a:t>Answer </a:t>
                </a:r>
                <a:r>
                  <a:rPr lang="en-US" altLang="zh-TW" b="1" dirty="0" smtClean="0">
                    <a:solidFill>
                      <a:schemeClr val="accent1"/>
                    </a:solidFill>
                  </a:rPr>
                  <a:t>resolution:</a:t>
                </a:r>
                <a:r>
                  <a:rPr lang="en-US" altLang="zh-TW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1600" dirty="0" smtClean="0">
                    <a:solidFill>
                      <a:schemeClr val="tx1"/>
                    </a:solidFill>
                  </a:rPr>
                  <a:t>merge all of query answer ranking into a single ranking</a:t>
                </a:r>
                <a:endParaRPr lang="en-US" altLang="zh-TW" sz="1600" b="1" dirty="0" smtClean="0">
                  <a:solidFill>
                    <a:schemeClr val="tx1"/>
                  </a:solidFill>
                </a:endParaRPr>
              </a:p>
              <a:p>
                <a:pPr marL="578358" lvl="1" indent="-285750"/>
                <a:r>
                  <a:rPr lang="en-US" altLang="zh-TW" dirty="0" smtClean="0">
                    <a:solidFill>
                      <a:schemeClr val="tx1"/>
                    </a:solidFill>
                  </a:rPr>
                  <a:t>Compute an entity’s aggregate score: </a:t>
                </a:r>
              </a:p>
              <a:p>
                <a:pPr marL="292608" lvl="1" indent="0">
                  <a:buNone/>
                </a:pPr>
                <a:r>
                  <a:rPr lang="en-US" altLang="zh-TW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tx1"/>
                    </a:solidFill>
                  </a:rPr>
                  <a:t>    the mean of entity’s ranking-specific scores</a:t>
                </a:r>
                <a:endParaRPr lang="en-US" altLang="zh-TW" sz="1600" dirty="0" smtClean="0">
                  <a:solidFill>
                    <a:schemeClr val="tx1"/>
                  </a:solidFill>
                </a:endParaRPr>
              </a:p>
              <a:p>
                <a:pPr marL="475488" lvl="2" indent="0">
                  <a:buNone/>
                </a:pPr>
                <a:r>
                  <a:rPr lang="en-US" altLang="zh-TW" sz="1000" dirty="0" smtClean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altLang="zh-TW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zh-TW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TW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</m:sSup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p>
                          <m:sSupPr>
                            <m:ctrlPr>
                              <a:rPr lang="en-US" altLang="zh-TW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</m:sSup>
                      </m:sup>
                      <m:e>
                        <m:sSub>
                          <m:sSubPr>
                            <m:ctrlPr>
                              <a:rPr lang="en-US" altLang="zh-TW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altLang="zh-TW" sz="160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n"/>
                </a:pPr>
                <a:endParaRPr lang="en-US" altLang="zh-TW" sz="1600" dirty="0" smtClean="0">
                  <a:solidFill>
                    <a:srgbClr val="FFC000"/>
                  </a:solidFill>
                </a:endParaRPr>
              </a:p>
              <a:p>
                <a:pPr marL="0" indent="0">
                  <a:buNone/>
                </a:pPr>
                <a:endParaRPr lang="en-US" altLang="zh-TW" dirty="0" smtClean="0">
                  <a:solidFill>
                    <a:srgbClr val="FFC000"/>
                  </a:solidFill>
                </a:endParaRPr>
              </a:p>
              <a:p>
                <a:pPr marL="0" indent="0">
                  <a:buNone/>
                </a:pPr>
                <a:endParaRPr lang="en-US" altLang="zh-TW" dirty="0">
                  <a:solidFill>
                    <a:srgbClr val="FFC000"/>
                  </a:solidFill>
                </a:endParaRPr>
              </a:p>
              <a:p>
                <a:pPr>
                  <a:buFont typeface="Wingdings" panose="05000000000000000000" pitchFamily="2" charset="2"/>
                  <a:buChar char="n"/>
                </a:pPr>
                <a:r>
                  <a:rPr lang="en-US" altLang="zh-TW" b="1" dirty="0" smtClean="0">
                    <a:solidFill>
                      <a:schemeClr val="accent1"/>
                    </a:solidFill>
                  </a:rPr>
                  <a:t> Answer calibration: </a:t>
                </a:r>
                <a:r>
                  <a:rPr lang="en-US" altLang="zh-TW" sz="1600" dirty="0" smtClean="0">
                    <a:solidFill>
                      <a:schemeClr val="tx1"/>
                    </a:solidFill>
                  </a:rPr>
                  <a:t>turn the scores into probabilities</a:t>
                </a:r>
                <a:endParaRPr lang="en-US" altLang="zh-TW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zh-TW" dirty="0" smtClean="0">
                    <a:solidFill>
                      <a:schemeClr val="tx1"/>
                    </a:solidFill>
                  </a:rPr>
                  <a:t> Apply logistic regression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845734"/>
                <a:ext cx="7923068" cy="4023360"/>
              </a:xfrm>
              <a:blipFill rotWithShape="0">
                <a:blip r:embed="rId3"/>
                <a:stretch>
                  <a:fillRect l="-1846" t="-15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13</a:t>
            </a:fld>
            <a:endParaRPr lang="zh-TW" altLang="en-US" sz="2400" dirty="0"/>
          </a:p>
        </p:txBody>
      </p:sp>
      <p:grpSp>
        <p:nvGrpSpPr>
          <p:cNvPr id="12" name="群組 11"/>
          <p:cNvGrpSpPr/>
          <p:nvPr/>
        </p:nvGrpSpPr>
        <p:grpSpPr>
          <a:xfrm>
            <a:off x="1382497" y="3352787"/>
            <a:ext cx="4957788" cy="1200329"/>
            <a:chOff x="990600" y="2699657"/>
            <a:chExt cx="4957788" cy="12003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字方塊 4"/>
                <p:cNvSpPr txBox="1"/>
                <p:nvPr/>
              </p:nvSpPr>
              <p:spPr>
                <a:xfrm>
                  <a:off x="990600" y="2699657"/>
                  <a:ext cx="4915985" cy="1200329"/>
                </a:xfrm>
                <a:prstGeom prst="rect">
                  <a:avLst/>
                </a:prstGeom>
                <a:noFill/>
                <a:ln w="28575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lvl="1"/>
                  <a:r>
                    <a:rPr lang="en-US" altLang="zh-TW" dirty="0" smtClean="0"/>
                    <a:t>Entity: FRANCIS ZAPPA ,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TW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p>
                    </m:oMath>
                  </a14:m>
                  <a:r>
                    <a:rPr lang="en-US" altLang="zh-TW" dirty="0" smtClean="0"/>
                    <a:t>=4</a:t>
                  </a:r>
                </a:p>
                <a:p>
                  <a:pPr marL="0" lvl="1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 </m:t>
                      </m:r>
                    </m:oMath>
                  </a14:m>
                  <a:r>
                    <a:rPr lang="en-US" altLang="zh-TW" dirty="0" smtClean="0"/>
                    <a:t>51</a:t>
                  </a:r>
                  <a:endParaRPr lang="en-US" altLang="zh-TW" dirty="0"/>
                </a:p>
                <a:p>
                  <a:r>
                    <a:rPr lang="en-US" altLang="zh-TW" dirty="0" smtClean="0"/>
                    <a:t>…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 </m:t>
                      </m:r>
                    </m:oMath>
                  </a14:m>
                  <a:r>
                    <a:rPr lang="en-US" altLang="zh-TW" dirty="0" smtClean="0"/>
                    <a:t>49</a:t>
                  </a:r>
                  <a:endParaRPr lang="en-US" altLang="zh-TW" dirty="0"/>
                </a:p>
              </p:txBody>
            </p:sp>
          </mc:Choice>
          <mc:Fallback xmlns="">
            <p:sp>
              <p:nvSpPr>
                <p:cNvPr id="5" name="文字方塊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600" y="2699657"/>
                  <a:ext cx="4915985" cy="120032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863" t="-1980" b="-5446"/>
                  </a:stretch>
                </a:blipFill>
                <a:ln w="28575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群組 6"/>
            <p:cNvGrpSpPr/>
            <p:nvPr/>
          </p:nvGrpSpPr>
          <p:grpSpPr>
            <a:xfrm>
              <a:off x="1875171" y="3124218"/>
              <a:ext cx="4073217" cy="595280"/>
              <a:chOff x="4340988" y="2212029"/>
              <a:chExt cx="4073217" cy="595280"/>
            </a:xfrm>
          </p:grpSpPr>
          <p:sp>
            <p:nvSpPr>
              <p:cNvPr id="9" name="右中括弧 8"/>
              <p:cNvSpPr/>
              <p:nvPr/>
            </p:nvSpPr>
            <p:spPr>
              <a:xfrm>
                <a:off x="4340988" y="2212029"/>
                <a:ext cx="239486" cy="595280"/>
              </a:xfrm>
              <a:prstGeom prst="rightBracket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4580463" y="2267039"/>
                <a:ext cx="3833742" cy="33855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score(FRANCIS </a:t>
                </a:r>
                <a:r>
                  <a:rPr lang="en-US" altLang="zh-TW" sz="1600" dirty="0"/>
                  <a:t>ZAPPA )=(51+49)/4=25</a:t>
                </a:r>
                <a:endParaRPr lang="zh-TW" alt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83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solidFill>
                  <a:schemeClr val="tx1"/>
                </a:solidFill>
              </a:rPr>
              <a:t> 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solidFill>
                  <a:schemeClr val="tx1"/>
                </a:solidFill>
              </a:rPr>
              <a:t> Method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TW" sz="2200" dirty="0">
                <a:solidFill>
                  <a:schemeClr val="tx1"/>
                </a:solidFill>
              </a:rPr>
              <a:t> </a:t>
            </a:r>
            <a:r>
              <a:rPr lang="en-US" altLang="zh-TW" sz="2200" dirty="0" smtClean="0">
                <a:solidFill>
                  <a:schemeClr val="tx1"/>
                </a:solidFill>
              </a:rPr>
              <a:t>Offline training</a:t>
            </a:r>
            <a:endParaRPr lang="en-US" altLang="zh-TW" sz="2200" dirty="0">
              <a:solidFill>
                <a:schemeClr val="tx1"/>
              </a:solidFill>
            </a:endParaRP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TW" sz="2200" dirty="0">
                <a:solidFill>
                  <a:schemeClr val="tx1"/>
                </a:solidFill>
              </a:rPr>
              <a:t> KB</a:t>
            </a:r>
            <a:r>
              <a:rPr lang="zh-TW" altLang="en-US" sz="2200" dirty="0">
                <a:solidFill>
                  <a:schemeClr val="tx1"/>
                </a:solidFill>
              </a:rPr>
              <a:t> </a:t>
            </a:r>
            <a:r>
              <a:rPr lang="en-US" altLang="zh-TW" sz="2200" dirty="0" smtClean="0">
                <a:solidFill>
                  <a:schemeClr val="tx1"/>
                </a:solidFill>
              </a:rPr>
              <a:t>Completion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</a:t>
            </a:r>
            <a:r>
              <a:rPr lang="en-US" altLang="zh-TW" sz="2400" b="1" dirty="0">
                <a:solidFill>
                  <a:schemeClr val="accent1"/>
                </a:solidFill>
              </a:rPr>
              <a:t>Experiment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Conclusion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14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21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/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Training and Test Data</a:t>
            </a:r>
          </a:p>
          <a:p>
            <a:pPr lvl="1">
              <a:buFont typeface="新細明體" panose="02020500000000000000" pitchFamily="18" charset="-120"/>
              <a:buChar char="。"/>
            </a:pPr>
            <a:r>
              <a:rPr lang="en-US" altLang="zh-TW" b="1" dirty="0" smtClean="0">
                <a:solidFill>
                  <a:schemeClr val="tx1"/>
                </a:solidFill>
              </a:rPr>
              <a:t>Type:</a:t>
            </a:r>
            <a:r>
              <a:rPr lang="en-US" altLang="zh-TW" dirty="0" smtClean="0">
                <a:solidFill>
                  <a:schemeClr val="tx1"/>
                </a:solidFill>
              </a:rPr>
              <a:t> PERSON</a:t>
            </a:r>
          </a:p>
          <a:p>
            <a:pPr lvl="1">
              <a:buFont typeface="新細明體" panose="02020500000000000000" pitchFamily="18" charset="-120"/>
              <a:buChar char="。"/>
            </a:pPr>
            <a:r>
              <a:rPr lang="en-US" altLang="zh-TW" b="1" dirty="0" smtClean="0">
                <a:solidFill>
                  <a:schemeClr val="tx1"/>
                </a:solidFill>
              </a:rPr>
              <a:t>Relation: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PROFESSION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en-US" altLang="zh-TW" dirty="0">
                <a:solidFill>
                  <a:schemeClr val="tx1"/>
                </a:solidFill>
              </a:rPr>
              <a:t>PARENTS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en-US" altLang="zh-TW" dirty="0">
                <a:solidFill>
                  <a:schemeClr val="tx1"/>
                </a:solidFill>
              </a:rPr>
              <a:t>PLACE OF BIRTH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en-US" altLang="zh-TW" dirty="0">
                <a:solidFill>
                  <a:schemeClr val="tx1"/>
                </a:solidFill>
              </a:rPr>
              <a:t>CHILDREN</a:t>
            </a:r>
            <a:r>
              <a:rPr lang="zh-TW" altLang="en-US" dirty="0" smtClean="0">
                <a:solidFill>
                  <a:schemeClr val="tx1"/>
                </a:solidFill>
              </a:rPr>
              <a:t>、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384048" lvl="2" indent="0">
              <a:buNone/>
            </a:pPr>
            <a:r>
              <a:rPr lang="en-US" altLang="zh-TW" sz="1800" dirty="0" smtClean="0">
                <a:solidFill>
                  <a:schemeClr val="tx1"/>
                </a:solidFill>
              </a:rPr>
              <a:t> NATIONALITY</a:t>
            </a:r>
            <a:r>
              <a:rPr lang="zh-TW" altLang="en-US" sz="1800" dirty="0">
                <a:solidFill>
                  <a:schemeClr val="tx1"/>
                </a:solidFill>
              </a:rPr>
              <a:t>、</a:t>
            </a:r>
            <a:r>
              <a:rPr lang="en-US" altLang="zh-TW" sz="1800" dirty="0">
                <a:solidFill>
                  <a:schemeClr val="tx1"/>
                </a:solidFill>
              </a:rPr>
              <a:t>SIBLINGS</a:t>
            </a:r>
            <a:r>
              <a:rPr lang="zh-TW" altLang="en-US" sz="1800" dirty="0">
                <a:solidFill>
                  <a:schemeClr val="tx1"/>
                </a:solidFill>
              </a:rPr>
              <a:t>、</a:t>
            </a:r>
            <a:r>
              <a:rPr lang="en-US" altLang="zh-TW" sz="1800" dirty="0">
                <a:solidFill>
                  <a:schemeClr val="tx1"/>
                </a:solidFill>
              </a:rPr>
              <a:t>EDUCATION</a:t>
            </a:r>
            <a:r>
              <a:rPr lang="zh-TW" altLang="en-US" sz="1800" dirty="0">
                <a:solidFill>
                  <a:schemeClr val="tx1"/>
                </a:solidFill>
              </a:rPr>
              <a:t>、</a:t>
            </a:r>
            <a:r>
              <a:rPr lang="en-US" altLang="zh-TW" sz="1800" dirty="0">
                <a:solidFill>
                  <a:schemeClr val="tx1"/>
                </a:solidFill>
              </a:rPr>
              <a:t>ETHNICITY</a:t>
            </a:r>
            <a:r>
              <a:rPr lang="zh-TW" altLang="en-US" sz="1800" dirty="0">
                <a:solidFill>
                  <a:schemeClr val="tx1"/>
                </a:solidFill>
              </a:rPr>
              <a:t>、</a:t>
            </a:r>
            <a:r>
              <a:rPr lang="en-US" altLang="zh-TW" sz="1800" dirty="0" smtClean="0">
                <a:solidFill>
                  <a:schemeClr val="tx1"/>
                </a:solidFill>
              </a:rPr>
              <a:t>SPOUSES</a:t>
            </a:r>
          </a:p>
          <a:p>
            <a:pPr lvl="1">
              <a:buFont typeface="新細明體" panose="02020500000000000000" pitchFamily="18" charset="-120"/>
              <a:buChar char="。"/>
            </a:pPr>
            <a:r>
              <a:rPr lang="en-US" altLang="zh-TW" dirty="0" smtClean="0">
                <a:solidFill>
                  <a:schemeClr val="tx1"/>
                </a:solidFill>
              </a:rPr>
              <a:t>100,00</a:t>
            </a:r>
            <a:r>
              <a:rPr lang="zh-TW" altLang="zh-TW" dirty="0">
                <a:solidFill>
                  <a:schemeClr val="tx1"/>
                </a:solidFill>
              </a:rPr>
              <a:t>0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most frequently searched for person</a:t>
            </a:r>
          </a:p>
          <a:p>
            <a:pPr lvl="1">
              <a:buFont typeface="新細明體" panose="02020500000000000000" pitchFamily="18" charset="-120"/>
              <a:buChar char="。"/>
            </a:pP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Divide into 100 percentiles and random sample 10 subjects per percentile</a:t>
            </a:r>
          </a:p>
          <a:p>
            <a:pPr marL="384048" lvl="2" indent="0">
              <a:buNone/>
            </a:pP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zh-TW" altLang="en-US" sz="1800" b="1" dirty="0" smtClean="0">
                <a:solidFill>
                  <a:srgbClr val="FFC000"/>
                </a:solidFill>
              </a:rPr>
              <a:t>→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b="1" dirty="0" smtClean="0">
                <a:solidFill>
                  <a:srgbClr val="FFC000"/>
                </a:solidFill>
              </a:rPr>
              <a:t>1,000 subjects per relation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accent1"/>
                </a:solidFill>
              </a:rPr>
              <a:t>Ranking </a:t>
            </a:r>
            <a:r>
              <a:rPr lang="en-US" altLang="zh-TW" b="1" dirty="0" smtClean="0">
                <a:solidFill>
                  <a:schemeClr val="accent1"/>
                </a:solidFill>
              </a:rPr>
              <a:t>metric</a:t>
            </a:r>
          </a:p>
          <a:p>
            <a:pPr lvl="1">
              <a:buFont typeface="新細明體" panose="02020500000000000000" pitchFamily="18" charset="-120"/>
              <a:buChar char="。"/>
            </a:pP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MRR (mean reciprocal rank)</a:t>
            </a:r>
          </a:p>
          <a:p>
            <a:pPr lvl="1">
              <a:buFont typeface="新細明體" panose="02020500000000000000" pitchFamily="18" charset="-120"/>
              <a:buChar char="。"/>
            </a:pPr>
            <a:r>
              <a:rPr lang="en-US" altLang="zh-TW" dirty="0" smtClean="0">
                <a:solidFill>
                  <a:schemeClr val="tx1"/>
                </a:solidFill>
              </a:rPr>
              <a:t> MAP (mean average precision)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dirty="0" smtClean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15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01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/>
              <a:t> Quality of answer ranking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>
                <a:solidFill>
                  <a:srgbClr val="FFC000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Quality of answer calibration</a:t>
            </a:r>
            <a:endParaRPr lang="en-US" altLang="zh-TW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dirty="0" smtClean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16</a:t>
            </a:fld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2200311"/>
            <a:ext cx="7197684" cy="230555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9" y="4505864"/>
            <a:ext cx="8159981" cy="235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4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rgbClr val="FFC000"/>
                </a:solidFill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</a:rPr>
              <a:t>Quality of answer calibration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17</a:t>
            </a:fld>
            <a:endParaRPr lang="zh-TW" altLang="en-US" sz="24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8" y="2223159"/>
            <a:ext cx="8172389" cy="276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chemeClr val="tx1"/>
                </a:solidFill>
              </a:rPr>
              <a:t> Number of high-quality answers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18</a:t>
            </a:fld>
            <a:endParaRPr lang="zh-TW" altLang="en-US" sz="24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60" b="1753"/>
          <a:stretch/>
        </p:blipFill>
        <p:spPr>
          <a:xfrm>
            <a:off x="822958" y="2361141"/>
            <a:ext cx="7504613" cy="243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</a:t>
            </a:r>
            <a:r>
              <a:rPr lang="en-US" altLang="zh-TW" sz="2400" dirty="0" smtClean="0">
                <a:solidFill>
                  <a:schemeClr val="tx1"/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solidFill>
                  <a:schemeClr val="tx1"/>
                </a:solidFill>
              </a:rPr>
              <a:t> Method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TW" sz="2200" dirty="0">
                <a:solidFill>
                  <a:schemeClr val="tx1"/>
                </a:solidFill>
              </a:rPr>
              <a:t> Offline training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TW" sz="2200" dirty="0">
                <a:solidFill>
                  <a:schemeClr val="tx1"/>
                </a:solidFill>
              </a:rPr>
              <a:t> KB</a:t>
            </a:r>
            <a:r>
              <a:rPr lang="zh-TW" altLang="en-US" sz="2200" dirty="0">
                <a:solidFill>
                  <a:schemeClr val="tx1"/>
                </a:solidFill>
              </a:rPr>
              <a:t> </a:t>
            </a:r>
            <a:r>
              <a:rPr lang="en-US" altLang="zh-TW" sz="2200" dirty="0">
                <a:solidFill>
                  <a:schemeClr val="tx1"/>
                </a:solidFill>
              </a:rPr>
              <a:t>Completion</a:t>
            </a:r>
            <a:endParaRPr lang="en-US" altLang="zh-TW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smtClean="0">
                <a:solidFill>
                  <a:schemeClr val="tx1"/>
                </a:solidFill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</a:rPr>
              <a:t>Experiment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</a:t>
            </a:r>
            <a:r>
              <a:rPr lang="en-US" altLang="zh-TW" sz="2400" b="1" dirty="0">
                <a:solidFill>
                  <a:schemeClr val="accent1"/>
                </a:solidFill>
              </a:rPr>
              <a:t>Conclusion</a:t>
            </a:r>
            <a:endParaRPr lang="zh-TW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19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59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</a:t>
            </a:r>
            <a:r>
              <a:rPr lang="en-US" altLang="zh-TW" sz="2400" b="1" dirty="0" smtClean="0">
                <a:solidFill>
                  <a:schemeClr val="accent1"/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Method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TW" sz="2200" dirty="0" smtClean="0">
                <a:solidFill>
                  <a:schemeClr val="tx1"/>
                </a:solidFill>
              </a:rPr>
              <a:t> </a:t>
            </a:r>
            <a:r>
              <a:rPr lang="en-US" altLang="zh-TW" sz="2200" dirty="0">
                <a:solidFill>
                  <a:schemeClr val="tx1"/>
                </a:solidFill>
              </a:rPr>
              <a:t>Offline training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TW" sz="2200" dirty="0">
                <a:solidFill>
                  <a:schemeClr val="tx1"/>
                </a:solidFill>
              </a:rPr>
              <a:t> KB</a:t>
            </a:r>
            <a:r>
              <a:rPr lang="zh-TW" altLang="en-US" sz="2200" dirty="0">
                <a:solidFill>
                  <a:schemeClr val="tx1"/>
                </a:solidFill>
              </a:rPr>
              <a:t> </a:t>
            </a:r>
            <a:r>
              <a:rPr lang="en-US" altLang="zh-TW" sz="2200" dirty="0">
                <a:solidFill>
                  <a:schemeClr val="tx1"/>
                </a:solidFill>
              </a:rPr>
              <a:t>Completion</a:t>
            </a:r>
            <a:endParaRPr lang="en-US" altLang="zh-TW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Experiment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Conclusion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2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65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Presents </a:t>
            </a:r>
            <a:r>
              <a:rPr lang="en-US" altLang="zh-TW" dirty="0">
                <a:solidFill>
                  <a:schemeClr val="tx1"/>
                </a:solidFill>
              </a:rPr>
              <a:t>a method for filling gaps in a knowledge base</a:t>
            </a:r>
            <a:r>
              <a:rPr lang="en-US" altLang="zh-TW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tx1"/>
                </a:solidFill>
              </a:rPr>
              <a:t> Uses </a:t>
            </a:r>
            <a:r>
              <a:rPr lang="en-US" altLang="zh-TW" dirty="0">
                <a:solidFill>
                  <a:schemeClr val="tx1"/>
                </a:solidFill>
              </a:rPr>
              <a:t>a question-answering system, which in turn takes advantage of mature Web-search technology to retrieve relevant and up-to-date text passages to extract answer candidates from.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Show </a:t>
            </a:r>
            <a:r>
              <a:rPr lang="en-US" altLang="zh-TW" dirty="0">
                <a:solidFill>
                  <a:schemeClr val="tx1"/>
                </a:solidFill>
              </a:rPr>
              <a:t>empirically that choosing the right queries—without choosing too many—is crucial</a:t>
            </a:r>
            <a:r>
              <a:rPr lang="en-US" altLang="zh-TW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>
                <a:solidFill>
                  <a:schemeClr val="tx1"/>
                </a:solidFill>
              </a:rPr>
              <a:t> For several relations, our system makes a large number of high-confidence predictions.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20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18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Ranking metric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/>
              <a:t> </a:t>
            </a:r>
            <a:r>
              <a:rPr lang="en-US" altLang="zh-TW" dirty="0">
                <a:solidFill>
                  <a:schemeClr val="tx1"/>
                </a:solidFill>
              </a:rPr>
              <a:t>MRR (mean reciprocal rank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altLang="zh-TW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tx1"/>
                </a:solidFill>
              </a:rPr>
              <a:t> MAP (mean average precision)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21</a:t>
            </a:fld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524000" y="2095576"/>
                <a:ext cx="832985" cy="521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𝑅𝑅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095576"/>
                <a:ext cx="832985" cy="521168"/>
              </a:xfrm>
              <a:prstGeom prst="rect">
                <a:avLst/>
              </a:prstGeom>
              <a:blipFill rotWithShape="0">
                <a:blip r:embed="rId3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2747046" y="2131803"/>
                <a:ext cx="1847814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MRR=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𝑅𝑅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046" y="2131803"/>
                <a:ext cx="1847814" cy="484941"/>
              </a:xfrm>
              <a:prstGeom prst="rect">
                <a:avLst/>
              </a:prstGeom>
              <a:blipFill rotWithShape="0">
                <a:blip r:embed="rId4"/>
                <a:stretch>
                  <a:fillRect l="-2970" t="-79747" r="-4620" b="-1316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5571619" y="2994353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MMR</a:t>
            </a:r>
            <a:r>
              <a:rPr lang="en-US" altLang="zh-TW" b="1" dirty="0">
                <a:solidFill>
                  <a:srgbClr val="FFC000"/>
                </a:solidFill>
              </a:rPr>
              <a:t>=(1/3 + 1/2 + 1)/3 = 0.61</a:t>
            </a:r>
            <a:endParaRPr lang="zh-TW" altLang="en-US" dirty="0">
              <a:solidFill>
                <a:srgbClr val="FFC000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67467"/>
            <a:ext cx="4047619" cy="141904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29" y="4885543"/>
            <a:ext cx="5420661" cy="14554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524000" y="4417099"/>
                <a:ext cx="1597360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dirty="0"/>
                          <m:t>AP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417099"/>
                <a:ext cx="1597360" cy="484941"/>
              </a:xfrm>
              <a:prstGeom prst="rect">
                <a:avLst/>
              </a:prstGeom>
              <a:blipFill rotWithShape="0">
                <a:blip r:embed="rId7"/>
                <a:stretch>
                  <a:fillRect t="-79747" r="-14885" b="-1316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550276" y="4417099"/>
                <a:ext cx="1794915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MAP=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276" y="4417099"/>
                <a:ext cx="1794915" cy="484941"/>
              </a:xfrm>
              <a:prstGeom prst="rect">
                <a:avLst/>
              </a:prstGeom>
              <a:blipFill rotWithShape="0">
                <a:blip r:embed="rId8"/>
                <a:stretch>
                  <a:fillRect l="-2712" t="-79747" r="-6441" b="-1316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42090"/>
              </p:ext>
            </p:extLst>
          </p:nvPr>
        </p:nvGraphicFramePr>
        <p:xfrm>
          <a:off x="6260606" y="4902040"/>
          <a:ext cx="2230293" cy="1340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4879"/>
                <a:gridCol w="1565414"/>
              </a:tblGrid>
              <a:tr h="458668">
                <a:tc>
                  <a:txBody>
                    <a:bodyPr/>
                    <a:lstStyle/>
                    <a:p>
                      <a:r>
                        <a:rPr lang="en-US" altLang="zh-TW" sz="1200" b="1" dirty="0" smtClean="0"/>
                        <a:t>Query</a:t>
                      </a:r>
                      <a:endParaRPr lang="zh-TW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 smtClean="0"/>
                        <a:t>Average</a:t>
                      </a:r>
                      <a:r>
                        <a:rPr lang="en-US" altLang="zh-TW" sz="1200" b="1" baseline="0" dirty="0" smtClean="0"/>
                        <a:t> Precision</a:t>
                      </a:r>
                      <a:endParaRPr lang="zh-TW" altLang="en-US" sz="1200" b="1" dirty="0"/>
                    </a:p>
                  </a:txBody>
                  <a:tcPr anchor="ctr"/>
                </a:tc>
              </a:tr>
              <a:tr h="293808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Q1</a:t>
                      </a:r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0.57</a:t>
                      </a:r>
                      <a:endParaRPr lang="zh-TW" altLang="en-US" sz="1200" dirty="0"/>
                    </a:p>
                  </a:txBody>
                  <a:tcPr anchor="ctr"/>
                </a:tc>
              </a:tr>
              <a:tr h="293808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Q2</a:t>
                      </a:r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0.83</a:t>
                      </a:r>
                      <a:endParaRPr lang="zh-TW" altLang="en-US" sz="1200" dirty="0"/>
                    </a:p>
                  </a:txBody>
                  <a:tcPr anchor="ctr"/>
                </a:tc>
              </a:tr>
              <a:tr h="293808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Q3</a:t>
                      </a:r>
                      <a:endParaRPr lang="zh-TW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0.4</a:t>
                      </a:r>
                      <a:endParaRPr lang="zh-TW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5509672" y="4474903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MAP=(0.57 </a:t>
            </a:r>
            <a:r>
              <a:rPr lang="en-US" altLang="zh-TW" b="1" dirty="0">
                <a:solidFill>
                  <a:srgbClr val="FFC000"/>
                </a:solidFill>
              </a:rPr>
              <a:t>+ </a:t>
            </a:r>
            <a:r>
              <a:rPr lang="en-US" altLang="zh-TW" b="1" dirty="0" smtClean="0">
                <a:solidFill>
                  <a:srgbClr val="FFC000"/>
                </a:solidFill>
              </a:rPr>
              <a:t>0.83 </a:t>
            </a:r>
            <a:r>
              <a:rPr lang="en-US" altLang="zh-TW" b="1" dirty="0">
                <a:solidFill>
                  <a:srgbClr val="FFC000"/>
                </a:solidFill>
              </a:rPr>
              <a:t>+ </a:t>
            </a:r>
            <a:r>
              <a:rPr lang="en-US" altLang="zh-TW" b="1" dirty="0" smtClean="0">
                <a:solidFill>
                  <a:srgbClr val="FFC000"/>
                </a:solidFill>
              </a:rPr>
              <a:t>0.4)/</a:t>
            </a:r>
            <a:r>
              <a:rPr lang="en-US" altLang="zh-TW" b="1" dirty="0">
                <a:solidFill>
                  <a:srgbClr val="FFC000"/>
                </a:solidFill>
              </a:rPr>
              <a:t>3 = </a:t>
            </a:r>
            <a:r>
              <a:rPr lang="en-US" altLang="zh-TW" b="1" dirty="0" smtClean="0">
                <a:solidFill>
                  <a:srgbClr val="FFC000"/>
                </a:solidFill>
              </a:rPr>
              <a:t>0.6</a:t>
            </a:r>
            <a:endParaRPr lang="zh-TW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</a:t>
            </a:r>
            <a:r>
              <a:rPr lang="en-US" altLang="zh-TW" sz="2400" dirty="0" smtClean="0">
                <a:solidFill>
                  <a:schemeClr val="accent1"/>
                </a:solidFill>
              </a:rPr>
              <a:t>Motivation</a:t>
            </a:r>
          </a:p>
          <a:p>
            <a:pPr lvl="1"/>
            <a:r>
              <a:rPr lang="en-US" altLang="zh-TW" dirty="0"/>
              <a:t>Large-scale knowledge bases (KBs)—e.g., Freebase , NELL , and YAGO — contain a wealth of valuable information, stored in the form of RDF triples (subject–relation–object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lvl="1"/>
            <a:r>
              <a:rPr lang="en-US" altLang="zh-TW" dirty="0"/>
              <a:t>Despite their size, these knowledge bases are still woefully incomplete in many </a:t>
            </a:r>
            <a:r>
              <a:rPr lang="en-US" altLang="zh-TW" dirty="0" smtClean="0"/>
              <a:t>ways</a:t>
            </a:r>
            <a:endParaRPr lang="en-US" altLang="zh-TW" dirty="0"/>
          </a:p>
          <a:p>
            <a:pPr marL="0" indent="0">
              <a:buNone/>
            </a:pP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3</a:t>
            </a:fld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76" y="3691465"/>
            <a:ext cx="3426489" cy="2421785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6" name="矩形 5"/>
          <p:cNvSpPr/>
          <p:nvPr/>
        </p:nvSpPr>
        <p:spPr>
          <a:xfrm>
            <a:off x="4535365" y="5406397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1600" dirty="0" smtClean="0">
                <a:solidFill>
                  <a:srgbClr val="FFC000"/>
                </a:solidFill>
              </a:rPr>
              <a:t>Incompleteness </a:t>
            </a:r>
            <a:r>
              <a:rPr lang="zh-TW" altLang="en-US" sz="1600" dirty="0">
                <a:solidFill>
                  <a:srgbClr val="FFC000"/>
                </a:solidFill>
              </a:rPr>
              <a:t>of Freebase for some relations that apply to entities of type </a:t>
            </a:r>
            <a:r>
              <a:rPr lang="zh-TW" altLang="en-US" sz="1600" dirty="0" smtClean="0">
                <a:solidFill>
                  <a:srgbClr val="FFC000"/>
                </a:solidFill>
              </a:rPr>
              <a:t>PERSON</a:t>
            </a:r>
            <a:endParaRPr lang="zh-TW" alt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9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886570"/>
            <a:ext cx="8262256" cy="44570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</a:t>
            </a:r>
            <a:r>
              <a:rPr lang="en-US" altLang="zh-TW" sz="2400" dirty="0" smtClean="0">
                <a:solidFill>
                  <a:schemeClr val="accent1"/>
                </a:solidFill>
              </a:rPr>
              <a:t>Goal</a:t>
            </a:r>
          </a:p>
          <a:p>
            <a:pPr lvl="1"/>
            <a:r>
              <a:rPr lang="en-US" altLang="zh-TW" sz="2000" dirty="0">
                <a:solidFill>
                  <a:schemeClr val="tx1"/>
                </a:solidFill>
              </a:rPr>
              <a:t>P</a:t>
            </a:r>
            <a:r>
              <a:rPr lang="en-US" altLang="zh-TW" sz="2000" dirty="0" smtClean="0">
                <a:solidFill>
                  <a:schemeClr val="tx1"/>
                </a:solidFill>
              </a:rPr>
              <a:t>ropose </a:t>
            </a:r>
            <a:r>
              <a:rPr lang="en-US" altLang="zh-TW" sz="2000" dirty="0">
                <a:solidFill>
                  <a:schemeClr val="tx1"/>
                </a:solidFill>
              </a:rPr>
              <a:t>a way to leverage existing Web-search–based question-answering technology to fill in the gaps in knowledge bases in a targeted </a:t>
            </a:r>
            <a:r>
              <a:rPr lang="en-US" altLang="zh-TW" sz="2000" dirty="0" smtClean="0">
                <a:solidFill>
                  <a:schemeClr val="tx1"/>
                </a:solidFill>
              </a:rPr>
              <a:t>way</a:t>
            </a:r>
            <a:endParaRPr lang="en-US" altLang="zh-TW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600" dirty="0" smtClean="0"/>
              <a:t> </a:t>
            </a:r>
            <a:r>
              <a:rPr lang="en-US" altLang="zh-TW" sz="2600" dirty="0" smtClean="0">
                <a:solidFill>
                  <a:schemeClr val="accent1"/>
                </a:solidFill>
              </a:rPr>
              <a:t>Problem</a:t>
            </a:r>
          </a:p>
          <a:p>
            <a:pPr lvl="1"/>
            <a:r>
              <a:rPr lang="en-US" altLang="zh-TW" sz="2000" dirty="0" smtClean="0">
                <a:solidFill>
                  <a:schemeClr val="tx1"/>
                </a:solidFill>
              </a:rPr>
              <a:t>Which questions should issue to the QA system?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altLang="zh-TW" dirty="0" smtClean="0">
                <a:solidFill>
                  <a:schemeClr val="tx1"/>
                </a:solidFill>
              </a:rPr>
              <a:t>the birthplace of the musician Frank Zappa</a:t>
            </a:r>
          </a:p>
          <a:p>
            <a:pPr marL="726948" lvl="2" indent="-342900">
              <a:buFont typeface="+mj-lt"/>
              <a:buAutoNum type="arabicParenR"/>
            </a:pPr>
            <a:r>
              <a:rPr lang="en-US" altLang="zh-TW" sz="1600" dirty="0" smtClean="0">
                <a:solidFill>
                  <a:schemeClr val="tx1"/>
                </a:solidFill>
              </a:rPr>
              <a:t>where </a:t>
            </a:r>
            <a:r>
              <a:rPr lang="en-US" altLang="zh-TW" sz="1600" dirty="0">
                <a:solidFill>
                  <a:schemeClr val="tx1"/>
                </a:solidFill>
              </a:rPr>
              <a:t>does Frank Zappa come </a:t>
            </a:r>
            <a:r>
              <a:rPr lang="en-US" altLang="zh-TW" sz="1600" dirty="0" smtClean="0">
                <a:solidFill>
                  <a:schemeClr val="tx1"/>
                </a:solidFill>
              </a:rPr>
              <a:t>from?</a:t>
            </a:r>
          </a:p>
          <a:p>
            <a:pPr marL="726948" lvl="2" indent="-342900">
              <a:buFont typeface="+mj-lt"/>
              <a:buAutoNum type="arabicParenR"/>
            </a:pPr>
            <a:r>
              <a:rPr lang="en-US" altLang="zh-TW" sz="1600" dirty="0" smtClean="0">
                <a:solidFill>
                  <a:schemeClr val="tx1"/>
                </a:solidFill>
              </a:rPr>
              <a:t>where </a:t>
            </a:r>
            <a:r>
              <a:rPr lang="en-US" altLang="zh-TW" sz="1600" dirty="0">
                <a:solidFill>
                  <a:schemeClr val="tx1"/>
                </a:solidFill>
              </a:rPr>
              <a:t>was Frank Zappa born</a:t>
            </a:r>
            <a:r>
              <a:rPr lang="en-US" altLang="zh-TW" sz="1600" dirty="0" smtClean="0">
                <a:solidFill>
                  <a:schemeClr val="tx1"/>
                </a:solidFill>
              </a:rPr>
              <a:t>? </a:t>
            </a:r>
            <a:r>
              <a:rPr lang="zh-TW" altLang="en-US" sz="1600" dirty="0" smtClean="0">
                <a:solidFill>
                  <a:srgbClr val="FFC000"/>
                </a:solidFill>
              </a:rPr>
              <a:t>→ </a:t>
            </a:r>
            <a:r>
              <a:rPr lang="en-US" altLang="zh-TW" sz="1600" dirty="0" smtClean="0">
                <a:solidFill>
                  <a:srgbClr val="FFC000"/>
                </a:solidFill>
              </a:rPr>
              <a:t>more effective</a:t>
            </a:r>
          </a:p>
          <a:p>
            <a:pPr marL="544068" lvl="1" indent="-342900">
              <a:buFont typeface="+mj-lt"/>
              <a:buAutoNum type="arabicPeriod" startAt="2"/>
            </a:pPr>
            <a:r>
              <a:rPr lang="en-US" altLang="zh-TW" dirty="0">
                <a:solidFill>
                  <a:schemeClr val="tx1"/>
                </a:solidFill>
              </a:rPr>
              <a:t>Frank Zappa’s </a:t>
            </a:r>
            <a:r>
              <a:rPr lang="en-US" altLang="zh-TW" dirty="0" smtClean="0">
                <a:solidFill>
                  <a:schemeClr val="tx1"/>
                </a:solidFill>
              </a:rPr>
              <a:t>mother</a:t>
            </a:r>
          </a:p>
          <a:p>
            <a:pPr marL="726948" lvl="2" indent="-342900">
              <a:buFont typeface="+mj-lt"/>
              <a:buAutoNum type="arabicParenR"/>
            </a:pPr>
            <a:r>
              <a:rPr lang="en-US" altLang="zh-TW" sz="1600" dirty="0">
                <a:solidFill>
                  <a:schemeClr val="tx1"/>
                </a:solidFill>
              </a:rPr>
              <a:t>who is the mother of Frank </a:t>
            </a:r>
            <a:r>
              <a:rPr lang="en-US" altLang="zh-TW" sz="1600" dirty="0" smtClean="0">
                <a:solidFill>
                  <a:schemeClr val="tx1"/>
                </a:solidFill>
              </a:rPr>
              <a:t>Zappa? </a:t>
            </a:r>
            <a:r>
              <a:rPr lang="zh-TW" altLang="en-US" sz="1600" dirty="0" smtClean="0">
                <a:solidFill>
                  <a:schemeClr val="accent6"/>
                </a:solidFill>
              </a:rPr>
              <a:t>→ </a:t>
            </a:r>
            <a:r>
              <a:rPr lang="en-US" altLang="zh-TW" sz="1600" dirty="0" smtClean="0">
                <a:solidFill>
                  <a:schemeClr val="accent6"/>
                </a:solidFill>
              </a:rPr>
              <a:t>“The Mothers of Invention”</a:t>
            </a:r>
          </a:p>
          <a:p>
            <a:pPr marL="726948" lvl="2" indent="-342900">
              <a:buFont typeface="+mj-lt"/>
              <a:buAutoNum type="arabicParenR"/>
            </a:pPr>
            <a:r>
              <a:rPr lang="en-US" altLang="zh-TW" sz="1600" dirty="0" smtClean="0">
                <a:solidFill>
                  <a:schemeClr val="tx1"/>
                </a:solidFill>
              </a:rPr>
              <a:t>who </a:t>
            </a:r>
            <a:r>
              <a:rPr lang="en-US" altLang="zh-TW" sz="1600" dirty="0">
                <a:solidFill>
                  <a:schemeClr val="tx1"/>
                </a:solidFill>
              </a:rPr>
              <a:t>is the mother of Frank Zappa Baltimore? </a:t>
            </a:r>
            <a:r>
              <a:rPr lang="zh-TW" altLang="en-US" sz="1600" dirty="0" smtClean="0">
                <a:solidFill>
                  <a:schemeClr val="accent6"/>
                </a:solidFill>
              </a:rPr>
              <a:t>→ </a:t>
            </a:r>
            <a:r>
              <a:rPr lang="en-US" altLang="zh-TW" sz="1600" dirty="0" smtClean="0">
                <a:solidFill>
                  <a:schemeClr val="accent6"/>
                </a:solidFill>
              </a:rPr>
              <a:t>“</a:t>
            </a:r>
            <a:r>
              <a:rPr lang="en-US" altLang="zh-TW" sz="1600" dirty="0">
                <a:solidFill>
                  <a:schemeClr val="accent6"/>
                </a:solidFill>
              </a:rPr>
              <a:t>Rose Marie </a:t>
            </a:r>
            <a:r>
              <a:rPr lang="en-US" altLang="zh-TW" sz="1600" dirty="0" err="1" smtClean="0">
                <a:solidFill>
                  <a:schemeClr val="accent6"/>
                </a:solidFill>
              </a:rPr>
              <a:t>Colimore</a:t>
            </a:r>
            <a:r>
              <a:rPr lang="en-US" altLang="zh-TW" sz="1600" dirty="0" smtClean="0">
                <a:solidFill>
                  <a:schemeClr val="accent6"/>
                </a:solidFill>
              </a:rPr>
              <a:t>”</a:t>
            </a:r>
            <a:r>
              <a:rPr lang="zh-TW" altLang="en-US" sz="1600" dirty="0" smtClean="0">
                <a:solidFill>
                  <a:schemeClr val="accent6"/>
                </a:solidFill>
              </a:rPr>
              <a:t> </a:t>
            </a:r>
            <a:r>
              <a:rPr lang="zh-TW" altLang="en-US" sz="1600" dirty="0">
                <a:solidFill>
                  <a:srgbClr val="FFC000"/>
                </a:solidFill>
              </a:rPr>
              <a:t>→ </a:t>
            </a:r>
            <a:r>
              <a:rPr lang="en-US" altLang="zh-TW" sz="1600" dirty="0" smtClean="0">
                <a:solidFill>
                  <a:srgbClr val="FFC000"/>
                </a:solidFill>
              </a:rPr>
              <a:t>correct</a:t>
            </a:r>
            <a:endParaRPr lang="en-US" altLang="zh-TW" sz="1600" dirty="0">
              <a:solidFill>
                <a:srgbClr val="FFC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4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677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</a:t>
            </a:r>
            <a:r>
              <a:rPr lang="en-US" altLang="zh-TW" sz="2400" b="1" dirty="0" smtClean="0">
                <a:solidFill>
                  <a:schemeClr val="accent1"/>
                </a:solidFill>
              </a:rPr>
              <a:t>Method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zh-TW" altLang="en-US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TW" sz="2200" b="1" dirty="0">
                <a:solidFill>
                  <a:schemeClr val="accent2"/>
                </a:solidFill>
              </a:rPr>
              <a:t>Offline training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TW" sz="2200" b="1" dirty="0">
                <a:solidFill>
                  <a:schemeClr val="accent2"/>
                </a:solidFill>
              </a:rPr>
              <a:t> KB</a:t>
            </a:r>
            <a:r>
              <a:rPr lang="zh-TW" altLang="en-US" sz="2200" b="1" dirty="0">
                <a:solidFill>
                  <a:schemeClr val="accent2"/>
                </a:solidFill>
              </a:rPr>
              <a:t> </a:t>
            </a:r>
            <a:r>
              <a:rPr lang="en-US" altLang="zh-TW" sz="2200" b="1" dirty="0">
                <a:solidFill>
                  <a:schemeClr val="accent2"/>
                </a:solidFill>
              </a:rPr>
              <a:t>Completion</a:t>
            </a:r>
            <a:endParaRPr lang="en-US" altLang="zh-TW" sz="24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Experiment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/>
              <a:t> Conclusion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5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5219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02358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tx1"/>
                </a:solidFill>
              </a:rPr>
              <a:t> Input</a:t>
            </a:r>
            <a:r>
              <a:rPr lang="en-US" altLang="zh-TW" dirty="0">
                <a:solidFill>
                  <a:schemeClr val="tx1"/>
                </a:solidFill>
              </a:rPr>
              <a:t>: </a:t>
            </a:r>
            <a:r>
              <a:rPr lang="en-US" altLang="zh-TW" dirty="0" smtClean="0">
                <a:solidFill>
                  <a:schemeClr val="tx1"/>
                </a:solidFill>
              </a:rPr>
              <a:t>subject-relation pairs</a:t>
            </a:r>
            <a:r>
              <a:rPr lang="en-US" altLang="zh-TW" dirty="0" smtClean="0"/>
              <a:t>	           </a:t>
            </a:r>
            <a:r>
              <a:rPr lang="en-US" altLang="zh-TW" dirty="0" smtClean="0">
                <a:solidFill>
                  <a:srgbClr val="FFC000"/>
                </a:solidFill>
              </a:rPr>
              <a:t>(FRANK ZAPPA, PAERENTS)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/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Output</a:t>
            </a:r>
            <a:r>
              <a:rPr lang="en-US" altLang="zh-TW" dirty="0">
                <a:solidFill>
                  <a:schemeClr val="tx1"/>
                </a:solidFill>
              </a:rPr>
              <a:t>: previously unknown </a:t>
            </a:r>
            <a:r>
              <a:rPr lang="en-US" altLang="zh-TW" dirty="0" smtClean="0">
                <a:solidFill>
                  <a:schemeClr val="tx1"/>
                </a:solidFill>
              </a:rPr>
              <a:t>object    </a:t>
            </a:r>
            <a:r>
              <a:rPr lang="en-US" altLang="zh-TW" dirty="0" smtClean="0">
                <a:solidFill>
                  <a:srgbClr val="FFC000"/>
                </a:solidFill>
              </a:rPr>
              <a:t>(ROSE MARIE COLMORE, …)</a:t>
            </a:r>
            <a:endParaRPr lang="en-US" altLang="zh-TW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dirty="0" smtClean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6</a:t>
            </a:fld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17" y="2635195"/>
            <a:ext cx="8823686" cy="370344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-1" y="2966488"/>
            <a:ext cx="1499192" cy="73866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C000"/>
                </a:solidFill>
              </a:rPr>
              <a:t>Query template:</a:t>
            </a:r>
          </a:p>
          <a:p>
            <a:r>
              <a:rPr lang="en-US" altLang="zh-TW" sz="1400" dirty="0">
                <a:solidFill>
                  <a:srgbClr val="FFC000"/>
                </a:solidFill>
              </a:rPr>
              <a:t>___  </a:t>
            </a:r>
            <a:r>
              <a:rPr lang="en-US" altLang="zh-TW" sz="1400" dirty="0" smtClean="0">
                <a:solidFill>
                  <a:srgbClr val="FFC000"/>
                </a:solidFill>
              </a:rPr>
              <a:t>mother</a:t>
            </a:r>
          </a:p>
          <a:p>
            <a:r>
              <a:rPr lang="en-US" altLang="zh-TW" sz="1400" dirty="0" smtClean="0">
                <a:solidFill>
                  <a:srgbClr val="FFC000"/>
                </a:solidFill>
              </a:rPr>
              <a:t>parents of ___</a:t>
            </a:r>
          </a:p>
        </p:txBody>
      </p:sp>
      <p:sp>
        <p:nvSpPr>
          <p:cNvPr id="8" name="矩形 7"/>
          <p:cNvSpPr/>
          <p:nvPr/>
        </p:nvSpPr>
        <p:spPr>
          <a:xfrm>
            <a:off x="1403497" y="4954772"/>
            <a:ext cx="1584251" cy="60605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83442" y="4954772"/>
            <a:ext cx="1488557" cy="12971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98229" y="4936154"/>
            <a:ext cx="1362752" cy="62467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Offline training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22959" y="1845734"/>
                <a:ext cx="8023586" cy="402336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n"/>
                </a:pPr>
                <a:r>
                  <a:rPr lang="en-US" altLang="zh-TW" dirty="0" smtClean="0"/>
                  <a:t> </a:t>
                </a:r>
                <a:r>
                  <a:rPr lang="en-US" altLang="zh-TW" dirty="0" smtClean="0">
                    <a:solidFill>
                      <a:schemeClr val="tx1"/>
                    </a:solidFill>
                  </a:rPr>
                  <a:t>Construct Query template :  </a:t>
                </a:r>
                <a:r>
                  <a:rPr lang="en-US" altLang="zh-TW" sz="1600" dirty="0" smtClean="0">
                    <a:solidFill>
                      <a:schemeClr val="tx1"/>
                    </a:solidFill>
                  </a:rPr>
                  <a:t>(lexicalization template , augmentation template)</a:t>
                </a:r>
                <a:endParaRPr lang="en-US" altLang="zh-TW" sz="2400" dirty="0" smtClean="0">
                  <a:solidFill>
                    <a:schemeClr val="tx1"/>
                  </a:solidFill>
                </a:endParaRPr>
              </a:p>
              <a:p>
                <a:pPr marL="544068" lvl="1" indent="-342900">
                  <a:buFont typeface="+mj-lt"/>
                  <a:buAutoNum type="arabicPeriod"/>
                </a:pPr>
                <a:r>
                  <a:rPr lang="en-US" altLang="zh-TW" b="1" dirty="0" smtClean="0">
                    <a:solidFill>
                      <a:schemeClr val="accent1"/>
                    </a:solidFill>
                  </a:rPr>
                  <a:t>Mining lexicalizations template from search logs</a:t>
                </a:r>
              </a:p>
              <a:p>
                <a:pPr lvl="3"/>
                <a:r>
                  <a:rPr lang="en-US" altLang="zh-TW" sz="1600" dirty="0" smtClean="0">
                    <a:solidFill>
                      <a:schemeClr val="tx1"/>
                    </a:solidFill>
                  </a:rPr>
                  <a:t> Count for each relation-template pair (R,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TW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altLang="zh-TW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</m:bar>
                  </m:oMath>
                </a14:m>
                <a:r>
                  <a:rPr lang="en-US" altLang="zh-TW" sz="1600" dirty="0" smtClean="0">
                    <a:solidFill>
                      <a:schemeClr val="tx1"/>
                    </a:solidFill>
                  </a:rPr>
                  <a:t>)</a:t>
                </a:r>
                <a:endParaRPr lang="en-US" altLang="zh-TW" sz="1200" dirty="0" smtClean="0">
                  <a:solidFill>
                    <a:schemeClr val="tx1"/>
                  </a:solidFill>
                </a:endParaRPr>
              </a:p>
              <a:p>
                <a:pPr marL="384048" lvl="2" indent="0">
                  <a:buNone/>
                </a:pPr>
                <a:r>
                  <a:rPr lang="en-US" altLang="zh-TW" sz="1600" b="1" dirty="0" smtClean="0">
                    <a:solidFill>
                      <a:schemeClr val="accent1"/>
                    </a:solidFill>
                  </a:rPr>
                  <a:t>   </a:t>
                </a:r>
              </a:p>
              <a:p>
                <a:pPr marL="384048" lvl="2" indent="0">
                  <a:buNone/>
                </a:pPr>
                <a:endParaRPr lang="en-US" altLang="zh-TW" sz="1600" b="1" dirty="0">
                  <a:solidFill>
                    <a:schemeClr val="accent1"/>
                  </a:solidFill>
                </a:endParaRPr>
              </a:p>
              <a:p>
                <a:pPr marL="384048" lvl="2" indent="0">
                  <a:buNone/>
                </a:pPr>
                <a:endParaRPr lang="en-US" altLang="zh-TW" sz="1600" b="1" dirty="0" smtClean="0">
                  <a:solidFill>
                    <a:schemeClr val="accent1"/>
                  </a:solidFill>
                </a:endParaRPr>
              </a:p>
              <a:p>
                <a:pPr marL="384048" lvl="2" indent="0">
                  <a:buNone/>
                </a:pPr>
                <a:endParaRPr lang="en-US" altLang="zh-TW" sz="1600" b="1" dirty="0">
                  <a:solidFill>
                    <a:schemeClr val="accent1"/>
                  </a:solidFill>
                </a:endParaRPr>
              </a:p>
              <a:p>
                <a:pPr marL="384048" lvl="2" indent="0">
                  <a:buNone/>
                </a:pPr>
                <a:endParaRPr lang="en-US" altLang="zh-TW" sz="1600" b="1" dirty="0" smtClean="0">
                  <a:solidFill>
                    <a:schemeClr val="accent1"/>
                  </a:solidFill>
                </a:endParaRPr>
              </a:p>
              <a:p>
                <a:pPr lvl="1">
                  <a:buFont typeface="新細明體" panose="02020500000000000000" pitchFamily="18" charset="-120"/>
                  <a:buChar char="。"/>
                </a:pPr>
                <a:endParaRPr lang="en-US" altLang="zh-TW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59" y="1845734"/>
                <a:ext cx="8023586" cy="4023360"/>
              </a:xfrm>
              <a:blipFill rotWithShape="1">
                <a:blip r:embed="rId3"/>
                <a:stretch>
                  <a:fillRect l="-1748" t="-13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7</a:t>
            </a:fld>
            <a:endParaRPr lang="zh-TW" altLang="en-US" sz="2400" dirty="0"/>
          </a:p>
        </p:txBody>
      </p:sp>
      <p:sp>
        <p:nvSpPr>
          <p:cNvPr id="13" name="上彎箭號 12"/>
          <p:cNvSpPr/>
          <p:nvPr/>
        </p:nvSpPr>
        <p:spPr>
          <a:xfrm rot="5400000">
            <a:off x="292142" y="3588897"/>
            <a:ext cx="630654" cy="717977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手繪多邊形 13"/>
          <p:cNvSpPr/>
          <p:nvPr/>
        </p:nvSpPr>
        <p:spPr>
          <a:xfrm>
            <a:off x="208452" y="2889804"/>
            <a:ext cx="1892360" cy="743121"/>
          </a:xfrm>
          <a:custGeom>
            <a:avLst/>
            <a:gdLst>
              <a:gd name="connsiteX0" fmla="*/ 0 w 1892360"/>
              <a:gd name="connsiteY0" fmla="*/ 123878 h 743121"/>
              <a:gd name="connsiteX1" fmla="*/ 123878 w 1892360"/>
              <a:gd name="connsiteY1" fmla="*/ 0 h 743121"/>
              <a:gd name="connsiteX2" fmla="*/ 1768482 w 1892360"/>
              <a:gd name="connsiteY2" fmla="*/ 0 h 743121"/>
              <a:gd name="connsiteX3" fmla="*/ 1892360 w 1892360"/>
              <a:gd name="connsiteY3" fmla="*/ 123878 h 743121"/>
              <a:gd name="connsiteX4" fmla="*/ 1892360 w 1892360"/>
              <a:gd name="connsiteY4" fmla="*/ 619243 h 743121"/>
              <a:gd name="connsiteX5" fmla="*/ 1768482 w 1892360"/>
              <a:gd name="connsiteY5" fmla="*/ 743121 h 743121"/>
              <a:gd name="connsiteX6" fmla="*/ 123878 w 1892360"/>
              <a:gd name="connsiteY6" fmla="*/ 743121 h 743121"/>
              <a:gd name="connsiteX7" fmla="*/ 0 w 1892360"/>
              <a:gd name="connsiteY7" fmla="*/ 619243 h 743121"/>
              <a:gd name="connsiteX8" fmla="*/ 0 w 1892360"/>
              <a:gd name="connsiteY8" fmla="*/ 123878 h 74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2360" h="743121">
                <a:moveTo>
                  <a:pt x="0" y="123878"/>
                </a:moveTo>
                <a:cubicBezTo>
                  <a:pt x="0" y="55462"/>
                  <a:pt x="55462" y="0"/>
                  <a:pt x="123878" y="0"/>
                </a:cubicBezTo>
                <a:lnTo>
                  <a:pt x="1768482" y="0"/>
                </a:lnTo>
                <a:cubicBezTo>
                  <a:pt x="1836898" y="0"/>
                  <a:pt x="1892360" y="55462"/>
                  <a:pt x="1892360" y="123878"/>
                </a:cubicBezTo>
                <a:lnTo>
                  <a:pt x="1892360" y="619243"/>
                </a:lnTo>
                <a:cubicBezTo>
                  <a:pt x="1892360" y="687659"/>
                  <a:pt x="1836898" y="743121"/>
                  <a:pt x="1768482" y="743121"/>
                </a:cubicBezTo>
                <a:lnTo>
                  <a:pt x="123878" y="743121"/>
                </a:lnTo>
                <a:cubicBezTo>
                  <a:pt x="55462" y="743121"/>
                  <a:pt x="0" y="687659"/>
                  <a:pt x="0" y="619243"/>
                </a:cubicBezTo>
                <a:lnTo>
                  <a:pt x="0" y="123878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863" tIns="104863" rIns="104863" bIns="104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1800" kern="1200" dirty="0" smtClean="0"/>
              <a:t>Named-entity recognition</a:t>
            </a:r>
            <a:endParaRPr lang="zh-TW" altLang="en-US" sz="1800" kern="1200" dirty="0"/>
          </a:p>
        </p:txBody>
      </p:sp>
      <p:sp>
        <p:nvSpPr>
          <p:cNvPr id="15" name="手繪多邊形 14"/>
          <p:cNvSpPr/>
          <p:nvPr/>
        </p:nvSpPr>
        <p:spPr>
          <a:xfrm>
            <a:off x="2101597" y="2948022"/>
            <a:ext cx="3887333" cy="600623"/>
          </a:xfrm>
          <a:custGeom>
            <a:avLst/>
            <a:gdLst>
              <a:gd name="connsiteX0" fmla="*/ 0 w 3887333"/>
              <a:gd name="connsiteY0" fmla="*/ 0 h 600623"/>
              <a:gd name="connsiteX1" fmla="*/ 3887333 w 3887333"/>
              <a:gd name="connsiteY1" fmla="*/ 0 h 600623"/>
              <a:gd name="connsiteX2" fmla="*/ 3887333 w 3887333"/>
              <a:gd name="connsiteY2" fmla="*/ 600623 h 600623"/>
              <a:gd name="connsiteX3" fmla="*/ 0 w 3887333"/>
              <a:gd name="connsiteY3" fmla="*/ 600623 h 600623"/>
              <a:gd name="connsiteX4" fmla="*/ 0 w 3887333"/>
              <a:gd name="connsiteY4" fmla="*/ 0 h 60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7333" h="600623">
                <a:moveTo>
                  <a:pt x="0" y="0"/>
                </a:moveTo>
                <a:lnTo>
                  <a:pt x="3887333" y="0"/>
                </a:lnTo>
                <a:lnTo>
                  <a:pt x="3887333" y="600623"/>
                </a:lnTo>
                <a:lnTo>
                  <a:pt x="0" y="6006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altLang="zh-TW" sz="1600" kern="1200" dirty="0" smtClean="0"/>
              <a:t>Query q: parents of Frank Zappa</a:t>
            </a:r>
            <a:endParaRPr lang="zh-TW" alt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altLang="zh-TW" sz="1600" kern="1200" dirty="0" smtClean="0">
                <a:solidFill>
                  <a:schemeClr val="tx1"/>
                </a:solidFill>
              </a:rPr>
              <a:t>Entity S: Frank Zappa</a:t>
            </a:r>
            <a:endParaRPr lang="zh-TW" altLang="en-US" sz="1600" kern="1200" dirty="0">
              <a:solidFill>
                <a:schemeClr val="tx1"/>
              </a:solidFill>
            </a:endParaRPr>
          </a:p>
        </p:txBody>
      </p:sp>
      <p:sp>
        <p:nvSpPr>
          <p:cNvPr id="16" name="上彎箭號 15"/>
          <p:cNvSpPr/>
          <p:nvPr/>
        </p:nvSpPr>
        <p:spPr>
          <a:xfrm rot="5400000">
            <a:off x="1049577" y="4401487"/>
            <a:ext cx="630654" cy="717977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手繪多邊形 16"/>
          <p:cNvSpPr/>
          <p:nvPr/>
        </p:nvSpPr>
        <p:spPr>
          <a:xfrm>
            <a:off x="894552" y="3692441"/>
            <a:ext cx="2010246" cy="743121"/>
          </a:xfrm>
          <a:custGeom>
            <a:avLst/>
            <a:gdLst>
              <a:gd name="connsiteX0" fmla="*/ 0 w 2010246"/>
              <a:gd name="connsiteY0" fmla="*/ 123878 h 743121"/>
              <a:gd name="connsiteX1" fmla="*/ 123878 w 2010246"/>
              <a:gd name="connsiteY1" fmla="*/ 0 h 743121"/>
              <a:gd name="connsiteX2" fmla="*/ 1886368 w 2010246"/>
              <a:gd name="connsiteY2" fmla="*/ 0 h 743121"/>
              <a:gd name="connsiteX3" fmla="*/ 2010246 w 2010246"/>
              <a:gd name="connsiteY3" fmla="*/ 123878 h 743121"/>
              <a:gd name="connsiteX4" fmla="*/ 2010246 w 2010246"/>
              <a:gd name="connsiteY4" fmla="*/ 619243 h 743121"/>
              <a:gd name="connsiteX5" fmla="*/ 1886368 w 2010246"/>
              <a:gd name="connsiteY5" fmla="*/ 743121 h 743121"/>
              <a:gd name="connsiteX6" fmla="*/ 123878 w 2010246"/>
              <a:gd name="connsiteY6" fmla="*/ 743121 h 743121"/>
              <a:gd name="connsiteX7" fmla="*/ 0 w 2010246"/>
              <a:gd name="connsiteY7" fmla="*/ 619243 h 743121"/>
              <a:gd name="connsiteX8" fmla="*/ 0 w 2010246"/>
              <a:gd name="connsiteY8" fmla="*/ 123878 h 74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0246" h="743121">
                <a:moveTo>
                  <a:pt x="0" y="123878"/>
                </a:moveTo>
                <a:cubicBezTo>
                  <a:pt x="0" y="55462"/>
                  <a:pt x="55462" y="0"/>
                  <a:pt x="123878" y="0"/>
                </a:cubicBezTo>
                <a:lnTo>
                  <a:pt x="1886368" y="0"/>
                </a:lnTo>
                <a:cubicBezTo>
                  <a:pt x="1954784" y="0"/>
                  <a:pt x="2010246" y="55462"/>
                  <a:pt x="2010246" y="123878"/>
                </a:cubicBezTo>
                <a:lnTo>
                  <a:pt x="2010246" y="619243"/>
                </a:lnTo>
                <a:cubicBezTo>
                  <a:pt x="2010246" y="687659"/>
                  <a:pt x="1954784" y="743121"/>
                  <a:pt x="1886368" y="743121"/>
                </a:cubicBezTo>
                <a:lnTo>
                  <a:pt x="123878" y="743121"/>
                </a:lnTo>
                <a:cubicBezTo>
                  <a:pt x="55462" y="743121"/>
                  <a:pt x="0" y="687659"/>
                  <a:pt x="0" y="619243"/>
                </a:cubicBezTo>
                <a:lnTo>
                  <a:pt x="0" y="12387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053" tIns="101053" rIns="101053" bIns="10105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1700" kern="1200" dirty="0" smtClean="0"/>
              <a:t>Replace q with a placeholder</a:t>
            </a:r>
            <a:endParaRPr lang="zh-TW" altLang="en-US" sz="1700" kern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手繪多邊形 17"/>
              <p:cNvSpPr/>
              <p:nvPr/>
            </p:nvSpPr>
            <p:spPr>
              <a:xfrm>
                <a:off x="2900856" y="3763891"/>
                <a:ext cx="3251187" cy="600623"/>
              </a:xfrm>
              <a:custGeom>
                <a:avLst/>
                <a:gdLst>
                  <a:gd name="connsiteX0" fmla="*/ 0 w 3251187"/>
                  <a:gd name="connsiteY0" fmla="*/ 0 h 600623"/>
                  <a:gd name="connsiteX1" fmla="*/ 3251187 w 3251187"/>
                  <a:gd name="connsiteY1" fmla="*/ 0 h 600623"/>
                  <a:gd name="connsiteX2" fmla="*/ 3251187 w 3251187"/>
                  <a:gd name="connsiteY2" fmla="*/ 600623 h 600623"/>
                  <a:gd name="connsiteX3" fmla="*/ 0 w 3251187"/>
                  <a:gd name="connsiteY3" fmla="*/ 600623 h 600623"/>
                  <a:gd name="connsiteX4" fmla="*/ 0 w 3251187"/>
                  <a:gd name="connsiteY4" fmla="*/ 0 h 600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1187" h="600623">
                    <a:moveTo>
                      <a:pt x="0" y="0"/>
                    </a:moveTo>
                    <a:lnTo>
                      <a:pt x="3251187" y="0"/>
                    </a:lnTo>
                    <a:lnTo>
                      <a:pt x="3251187" y="600623"/>
                    </a:lnTo>
                    <a:lnTo>
                      <a:pt x="0" y="60062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altLang="zh-TW" sz="1600" kern="1200" dirty="0" smtClean="0"/>
                  <a:t>Template</a:t>
                </a:r>
                <a14:m>
                  <m:oMath xmlns:m="http://schemas.openxmlformats.org/officeDocument/2006/math">
                    <m:r>
                      <a:rPr lang="en-US" altLang="zh-TW" sz="1600" b="0" i="0" kern="1200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altLang="zh-TW" sz="1600" i="1" kern="120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altLang="zh-TW" sz="1600" b="0" i="1" kern="1200" smtClean="0">
                            <a:latin typeface="Cambria Math"/>
                          </a:rPr>
                          <m:t>𝑞</m:t>
                        </m:r>
                      </m:e>
                    </m:bar>
                  </m:oMath>
                </a14:m>
                <a:r>
                  <a:rPr lang="en-US" altLang="zh-TW" sz="1600" kern="1200" dirty="0" smtClean="0"/>
                  <a:t>: parents of ___ </a:t>
                </a:r>
                <a:endParaRPr lang="zh-TW" altLang="en-US" sz="1600" kern="1200" dirty="0"/>
              </a:p>
            </p:txBody>
          </p:sp>
        </mc:Choice>
        <mc:Fallback xmlns="">
          <p:sp>
            <p:nvSpPr>
              <p:cNvPr id="18" name="手繪多邊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856" y="3763891"/>
                <a:ext cx="3251187" cy="600623"/>
              </a:xfrm>
              <a:custGeom>
                <a:avLst/>
                <a:gdLst>
                  <a:gd name="connsiteX0" fmla="*/ 0 w 3251187"/>
                  <a:gd name="connsiteY0" fmla="*/ 0 h 600623"/>
                  <a:gd name="connsiteX1" fmla="*/ 3251187 w 3251187"/>
                  <a:gd name="connsiteY1" fmla="*/ 0 h 600623"/>
                  <a:gd name="connsiteX2" fmla="*/ 3251187 w 3251187"/>
                  <a:gd name="connsiteY2" fmla="*/ 600623 h 600623"/>
                  <a:gd name="connsiteX3" fmla="*/ 0 w 3251187"/>
                  <a:gd name="connsiteY3" fmla="*/ 600623 h 600623"/>
                  <a:gd name="connsiteX4" fmla="*/ 0 w 3251187"/>
                  <a:gd name="connsiteY4" fmla="*/ 0 h 600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1187" h="600623">
                    <a:moveTo>
                      <a:pt x="0" y="0"/>
                    </a:moveTo>
                    <a:lnTo>
                      <a:pt x="3251187" y="0"/>
                    </a:lnTo>
                    <a:lnTo>
                      <a:pt x="3251187" y="600623"/>
                    </a:lnTo>
                    <a:lnTo>
                      <a:pt x="0" y="600623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1">
                <a:blip r:embed="rId4"/>
                <a:stretch>
                  <a:fillRect l="-16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上彎箭號 18"/>
          <p:cNvSpPr/>
          <p:nvPr/>
        </p:nvSpPr>
        <p:spPr>
          <a:xfrm rot="5400000">
            <a:off x="1787720" y="5202971"/>
            <a:ext cx="630654" cy="717977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手繪多邊形 19"/>
          <p:cNvSpPr/>
          <p:nvPr/>
        </p:nvSpPr>
        <p:spPr>
          <a:xfrm>
            <a:off x="1724766" y="4474428"/>
            <a:ext cx="2130021" cy="743121"/>
          </a:xfrm>
          <a:custGeom>
            <a:avLst/>
            <a:gdLst>
              <a:gd name="connsiteX0" fmla="*/ 0 w 2130021"/>
              <a:gd name="connsiteY0" fmla="*/ 123878 h 743121"/>
              <a:gd name="connsiteX1" fmla="*/ 123878 w 2130021"/>
              <a:gd name="connsiteY1" fmla="*/ 0 h 743121"/>
              <a:gd name="connsiteX2" fmla="*/ 2006143 w 2130021"/>
              <a:gd name="connsiteY2" fmla="*/ 0 h 743121"/>
              <a:gd name="connsiteX3" fmla="*/ 2130021 w 2130021"/>
              <a:gd name="connsiteY3" fmla="*/ 123878 h 743121"/>
              <a:gd name="connsiteX4" fmla="*/ 2130021 w 2130021"/>
              <a:gd name="connsiteY4" fmla="*/ 619243 h 743121"/>
              <a:gd name="connsiteX5" fmla="*/ 2006143 w 2130021"/>
              <a:gd name="connsiteY5" fmla="*/ 743121 h 743121"/>
              <a:gd name="connsiteX6" fmla="*/ 123878 w 2130021"/>
              <a:gd name="connsiteY6" fmla="*/ 743121 h 743121"/>
              <a:gd name="connsiteX7" fmla="*/ 0 w 2130021"/>
              <a:gd name="connsiteY7" fmla="*/ 619243 h 743121"/>
              <a:gd name="connsiteX8" fmla="*/ 0 w 2130021"/>
              <a:gd name="connsiteY8" fmla="*/ 123878 h 74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021" h="743121">
                <a:moveTo>
                  <a:pt x="0" y="123878"/>
                </a:moveTo>
                <a:cubicBezTo>
                  <a:pt x="0" y="55462"/>
                  <a:pt x="55462" y="0"/>
                  <a:pt x="123878" y="0"/>
                </a:cubicBezTo>
                <a:lnTo>
                  <a:pt x="2006143" y="0"/>
                </a:lnTo>
                <a:cubicBezTo>
                  <a:pt x="2074559" y="0"/>
                  <a:pt x="2130021" y="55462"/>
                  <a:pt x="2130021" y="123878"/>
                </a:cubicBezTo>
                <a:lnTo>
                  <a:pt x="2130021" y="619243"/>
                </a:lnTo>
                <a:cubicBezTo>
                  <a:pt x="2130021" y="687659"/>
                  <a:pt x="2074559" y="743121"/>
                  <a:pt x="2006143" y="743121"/>
                </a:cubicBezTo>
                <a:lnTo>
                  <a:pt x="123878" y="743121"/>
                </a:lnTo>
                <a:cubicBezTo>
                  <a:pt x="55462" y="743121"/>
                  <a:pt x="0" y="687659"/>
                  <a:pt x="0" y="619243"/>
                </a:cubicBezTo>
                <a:lnTo>
                  <a:pt x="0" y="12387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053" tIns="101053" rIns="101053" bIns="10105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1700" kern="1200" dirty="0" smtClean="0"/>
              <a:t>Run QA system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700" kern="1200" dirty="0" smtClean="0"/>
              <a:t>→ </a:t>
            </a:r>
            <a:r>
              <a:rPr lang="en-US" altLang="zh-TW" sz="1700" kern="1200" dirty="0" smtClean="0"/>
              <a:t>get answer entity </a:t>
            </a:r>
            <a:endParaRPr lang="zh-TW" altLang="en-US" sz="1700" kern="1200" dirty="0"/>
          </a:p>
        </p:txBody>
      </p:sp>
      <p:sp>
        <p:nvSpPr>
          <p:cNvPr id="21" name="手繪多邊形 20"/>
          <p:cNvSpPr/>
          <p:nvPr/>
        </p:nvSpPr>
        <p:spPr>
          <a:xfrm>
            <a:off x="3811920" y="4565500"/>
            <a:ext cx="3222633" cy="600623"/>
          </a:xfrm>
          <a:custGeom>
            <a:avLst/>
            <a:gdLst>
              <a:gd name="connsiteX0" fmla="*/ 0 w 3222633"/>
              <a:gd name="connsiteY0" fmla="*/ 0 h 600623"/>
              <a:gd name="connsiteX1" fmla="*/ 3222633 w 3222633"/>
              <a:gd name="connsiteY1" fmla="*/ 0 h 600623"/>
              <a:gd name="connsiteX2" fmla="*/ 3222633 w 3222633"/>
              <a:gd name="connsiteY2" fmla="*/ 600623 h 600623"/>
              <a:gd name="connsiteX3" fmla="*/ 0 w 3222633"/>
              <a:gd name="connsiteY3" fmla="*/ 600623 h 600623"/>
              <a:gd name="connsiteX4" fmla="*/ 0 w 3222633"/>
              <a:gd name="connsiteY4" fmla="*/ 0 h 60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633" h="600623">
                <a:moveTo>
                  <a:pt x="0" y="0"/>
                </a:moveTo>
                <a:lnTo>
                  <a:pt x="3222633" y="0"/>
                </a:lnTo>
                <a:lnTo>
                  <a:pt x="3222633" y="600623"/>
                </a:lnTo>
                <a:lnTo>
                  <a:pt x="0" y="6006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altLang="zh-TW" sz="1600" kern="1200" dirty="0" smtClean="0"/>
              <a:t>Answer a: …Francis Zappa.</a:t>
            </a:r>
            <a:endParaRPr lang="zh-TW" altLang="en-US" sz="2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altLang="zh-TW" sz="1600" kern="1200" dirty="0" smtClean="0">
                <a:solidFill>
                  <a:schemeClr val="tx1"/>
                </a:solidFill>
              </a:rPr>
              <a:t>Entity A: Francis Zappa</a:t>
            </a:r>
            <a:endParaRPr lang="zh-TW" altLang="en-US" sz="1600" kern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手繪多邊形 21"/>
              <p:cNvSpPr/>
              <p:nvPr/>
            </p:nvSpPr>
            <p:spPr>
              <a:xfrm>
                <a:off x="2439137" y="5286216"/>
                <a:ext cx="1751511" cy="743121"/>
              </a:xfrm>
              <a:custGeom>
                <a:avLst/>
                <a:gdLst>
                  <a:gd name="connsiteX0" fmla="*/ 0 w 1751511"/>
                  <a:gd name="connsiteY0" fmla="*/ 123878 h 743121"/>
                  <a:gd name="connsiteX1" fmla="*/ 123878 w 1751511"/>
                  <a:gd name="connsiteY1" fmla="*/ 0 h 743121"/>
                  <a:gd name="connsiteX2" fmla="*/ 1627633 w 1751511"/>
                  <a:gd name="connsiteY2" fmla="*/ 0 h 743121"/>
                  <a:gd name="connsiteX3" fmla="*/ 1751511 w 1751511"/>
                  <a:gd name="connsiteY3" fmla="*/ 123878 h 743121"/>
                  <a:gd name="connsiteX4" fmla="*/ 1751511 w 1751511"/>
                  <a:gd name="connsiteY4" fmla="*/ 619243 h 743121"/>
                  <a:gd name="connsiteX5" fmla="*/ 1627633 w 1751511"/>
                  <a:gd name="connsiteY5" fmla="*/ 743121 h 743121"/>
                  <a:gd name="connsiteX6" fmla="*/ 123878 w 1751511"/>
                  <a:gd name="connsiteY6" fmla="*/ 743121 h 743121"/>
                  <a:gd name="connsiteX7" fmla="*/ 0 w 1751511"/>
                  <a:gd name="connsiteY7" fmla="*/ 619243 h 743121"/>
                  <a:gd name="connsiteX8" fmla="*/ 0 w 1751511"/>
                  <a:gd name="connsiteY8" fmla="*/ 123878 h 743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511" h="743121">
                    <a:moveTo>
                      <a:pt x="0" y="123878"/>
                    </a:moveTo>
                    <a:cubicBezTo>
                      <a:pt x="0" y="55462"/>
                      <a:pt x="55462" y="0"/>
                      <a:pt x="123878" y="0"/>
                    </a:cubicBezTo>
                    <a:lnTo>
                      <a:pt x="1627633" y="0"/>
                    </a:lnTo>
                    <a:cubicBezTo>
                      <a:pt x="1696049" y="0"/>
                      <a:pt x="1751511" y="55462"/>
                      <a:pt x="1751511" y="123878"/>
                    </a:cubicBezTo>
                    <a:lnTo>
                      <a:pt x="1751511" y="619243"/>
                    </a:lnTo>
                    <a:cubicBezTo>
                      <a:pt x="1751511" y="687659"/>
                      <a:pt x="1696049" y="743121"/>
                      <a:pt x="1627633" y="743121"/>
                    </a:cubicBezTo>
                    <a:lnTo>
                      <a:pt x="123878" y="743121"/>
                    </a:lnTo>
                    <a:cubicBezTo>
                      <a:pt x="55462" y="743121"/>
                      <a:pt x="0" y="687659"/>
                      <a:pt x="0" y="619243"/>
                    </a:cubicBezTo>
                    <a:lnTo>
                      <a:pt x="0" y="12387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1053" tIns="101053" rIns="101053" bIns="101053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zh-TW" sz="1700" kern="1200" dirty="0" smtClean="0"/>
                  <a:t>Increase the count of ( R,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TW" sz="1700" i="1" kern="120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altLang="zh-TW" sz="1700" b="0" i="1" kern="1200" smtClean="0">
                            <a:latin typeface="Cambria Math"/>
                          </a:rPr>
                          <m:t>𝑞</m:t>
                        </m:r>
                      </m:e>
                    </m:bar>
                  </m:oMath>
                </a14:m>
                <a:r>
                  <a:rPr lang="en-US" altLang="zh-TW" sz="1700" kern="1200" dirty="0" smtClean="0"/>
                  <a:t>)</a:t>
                </a:r>
                <a:endParaRPr lang="zh-TW" altLang="en-US" sz="1700" kern="1200" dirty="0"/>
              </a:p>
            </p:txBody>
          </p:sp>
        </mc:Choice>
        <mc:Fallback xmlns="">
          <p:sp>
            <p:nvSpPr>
              <p:cNvPr id="22" name="手繪多邊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137" y="5286216"/>
                <a:ext cx="1751511" cy="743121"/>
              </a:xfrm>
              <a:custGeom>
                <a:avLst/>
                <a:gdLst>
                  <a:gd name="connsiteX0" fmla="*/ 0 w 1751511"/>
                  <a:gd name="connsiteY0" fmla="*/ 123878 h 743121"/>
                  <a:gd name="connsiteX1" fmla="*/ 123878 w 1751511"/>
                  <a:gd name="connsiteY1" fmla="*/ 0 h 743121"/>
                  <a:gd name="connsiteX2" fmla="*/ 1627633 w 1751511"/>
                  <a:gd name="connsiteY2" fmla="*/ 0 h 743121"/>
                  <a:gd name="connsiteX3" fmla="*/ 1751511 w 1751511"/>
                  <a:gd name="connsiteY3" fmla="*/ 123878 h 743121"/>
                  <a:gd name="connsiteX4" fmla="*/ 1751511 w 1751511"/>
                  <a:gd name="connsiteY4" fmla="*/ 619243 h 743121"/>
                  <a:gd name="connsiteX5" fmla="*/ 1627633 w 1751511"/>
                  <a:gd name="connsiteY5" fmla="*/ 743121 h 743121"/>
                  <a:gd name="connsiteX6" fmla="*/ 123878 w 1751511"/>
                  <a:gd name="connsiteY6" fmla="*/ 743121 h 743121"/>
                  <a:gd name="connsiteX7" fmla="*/ 0 w 1751511"/>
                  <a:gd name="connsiteY7" fmla="*/ 619243 h 743121"/>
                  <a:gd name="connsiteX8" fmla="*/ 0 w 1751511"/>
                  <a:gd name="connsiteY8" fmla="*/ 123878 h 743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511" h="743121">
                    <a:moveTo>
                      <a:pt x="0" y="123878"/>
                    </a:moveTo>
                    <a:cubicBezTo>
                      <a:pt x="0" y="55462"/>
                      <a:pt x="55462" y="0"/>
                      <a:pt x="123878" y="0"/>
                    </a:cubicBezTo>
                    <a:lnTo>
                      <a:pt x="1627633" y="0"/>
                    </a:lnTo>
                    <a:cubicBezTo>
                      <a:pt x="1696049" y="0"/>
                      <a:pt x="1751511" y="55462"/>
                      <a:pt x="1751511" y="123878"/>
                    </a:cubicBezTo>
                    <a:lnTo>
                      <a:pt x="1751511" y="619243"/>
                    </a:lnTo>
                    <a:cubicBezTo>
                      <a:pt x="1751511" y="687659"/>
                      <a:pt x="1696049" y="743121"/>
                      <a:pt x="1627633" y="743121"/>
                    </a:cubicBezTo>
                    <a:lnTo>
                      <a:pt x="123878" y="743121"/>
                    </a:lnTo>
                    <a:cubicBezTo>
                      <a:pt x="55462" y="743121"/>
                      <a:pt x="0" y="687659"/>
                      <a:pt x="0" y="619243"/>
                    </a:cubicBezTo>
                    <a:lnTo>
                      <a:pt x="0" y="123878"/>
                    </a:lnTo>
                    <a:close/>
                  </a:path>
                </a:pathLst>
              </a:cu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4526449" y="5286216"/>
            <a:ext cx="316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altLang="zh-TW" sz="1600" dirty="0" smtClean="0"/>
              <a:t>(S,A) is linked by a relation R</a:t>
            </a:r>
            <a:endParaRPr lang="zh-TW" alt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 smtClean="0"/>
              <a:t>R: PARENTS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altLang="zh-TW" sz="1600" dirty="0" smtClean="0"/>
              <a:t>(Parents, </a:t>
            </a:r>
            <a:r>
              <a:rPr lang="en-US" altLang="zh-TW" sz="1600" dirty="0"/>
              <a:t>parents of  </a:t>
            </a:r>
            <a:r>
              <a:rPr lang="en-US" altLang="zh-TW" sz="1600" dirty="0" smtClean="0"/>
              <a:t>_) +1</a:t>
            </a:r>
          </a:p>
        </p:txBody>
      </p:sp>
      <p:sp>
        <p:nvSpPr>
          <p:cNvPr id="26" name="手繪多邊形 25"/>
          <p:cNvSpPr/>
          <p:nvPr/>
        </p:nvSpPr>
        <p:spPr>
          <a:xfrm>
            <a:off x="210687" y="2898038"/>
            <a:ext cx="1892360" cy="743121"/>
          </a:xfrm>
          <a:custGeom>
            <a:avLst/>
            <a:gdLst>
              <a:gd name="connsiteX0" fmla="*/ 0 w 1892360"/>
              <a:gd name="connsiteY0" fmla="*/ 123878 h 743121"/>
              <a:gd name="connsiteX1" fmla="*/ 123878 w 1892360"/>
              <a:gd name="connsiteY1" fmla="*/ 0 h 743121"/>
              <a:gd name="connsiteX2" fmla="*/ 1768482 w 1892360"/>
              <a:gd name="connsiteY2" fmla="*/ 0 h 743121"/>
              <a:gd name="connsiteX3" fmla="*/ 1892360 w 1892360"/>
              <a:gd name="connsiteY3" fmla="*/ 123878 h 743121"/>
              <a:gd name="connsiteX4" fmla="*/ 1892360 w 1892360"/>
              <a:gd name="connsiteY4" fmla="*/ 619243 h 743121"/>
              <a:gd name="connsiteX5" fmla="*/ 1768482 w 1892360"/>
              <a:gd name="connsiteY5" fmla="*/ 743121 h 743121"/>
              <a:gd name="connsiteX6" fmla="*/ 123878 w 1892360"/>
              <a:gd name="connsiteY6" fmla="*/ 743121 h 743121"/>
              <a:gd name="connsiteX7" fmla="*/ 0 w 1892360"/>
              <a:gd name="connsiteY7" fmla="*/ 619243 h 743121"/>
              <a:gd name="connsiteX8" fmla="*/ 0 w 1892360"/>
              <a:gd name="connsiteY8" fmla="*/ 123878 h 74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2360" h="743121">
                <a:moveTo>
                  <a:pt x="0" y="123878"/>
                </a:moveTo>
                <a:cubicBezTo>
                  <a:pt x="0" y="55462"/>
                  <a:pt x="55462" y="0"/>
                  <a:pt x="123878" y="0"/>
                </a:cubicBezTo>
                <a:lnTo>
                  <a:pt x="1768482" y="0"/>
                </a:lnTo>
                <a:cubicBezTo>
                  <a:pt x="1836898" y="0"/>
                  <a:pt x="1892360" y="55462"/>
                  <a:pt x="1892360" y="123878"/>
                </a:cubicBezTo>
                <a:lnTo>
                  <a:pt x="1892360" y="619243"/>
                </a:lnTo>
                <a:cubicBezTo>
                  <a:pt x="1892360" y="687659"/>
                  <a:pt x="1836898" y="743121"/>
                  <a:pt x="1768482" y="743121"/>
                </a:cubicBezTo>
                <a:lnTo>
                  <a:pt x="123878" y="743121"/>
                </a:lnTo>
                <a:cubicBezTo>
                  <a:pt x="55462" y="743121"/>
                  <a:pt x="0" y="687659"/>
                  <a:pt x="0" y="619243"/>
                </a:cubicBezTo>
                <a:lnTo>
                  <a:pt x="0" y="123878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863" tIns="104863" rIns="104863" bIns="104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1800" kern="1200" dirty="0" smtClean="0"/>
              <a:t>Named-entity recognition</a:t>
            </a:r>
            <a:endParaRPr lang="zh-TW" altLang="en-US" sz="1800" kern="1200" dirty="0"/>
          </a:p>
        </p:txBody>
      </p:sp>
      <p:sp>
        <p:nvSpPr>
          <p:cNvPr id="27" name="手繪多邊形 26"/>
          <p:cNvSpPr/>
          <p:nvPr/>
        </p:nvSpPr>
        <p:spPr>
          <a:xfrm>
            <a:off x="912773" y="3695265"/>
            <a:ext cx="2010246" cy="743121"/>
          </a:xfrm>
          <a:custGeom>
            <a:avLst/>
            <a:gdLst>
              <a:gd name="connsiteX0" fmla="*/ 0 w 2010246"/>
              <a:gd name="connsiteY0" fmla="*/ 123878 h 743121"/>
              <a:gd name="connsiteX1" fmla="*/ 123878 w 2010246"/>
              <a:gd name="connsiteY1" fmla="*/ 0 h 743121"/>
              <a:gd name="connsiteX2" fmla="*/ 1886368 w 2010246"/>
              <a:gd name="connsiteY2" fmla="*/ 0 h 743121"/>
              <a:gd name="connsiteX3" fmla="*/ 2010246 w 2010246"/>
              <a:gd name="connsiteY3" fmla="*/ 123878 h 743121"/>
              <a:gd name="connsiteX4" fmla="*/ 2010246 w 2010246"/>
              <a:gd name="connsiteY4" fmla="*/ 619243 h 743121"/>
              <a:gd name="connsiteX5" fmla="*/ 1886368 w 2010246"/>
              <a:gd name="connsiteY5" fmla="*/ 743121 h 743121"/>
              <a:gd name="connsiteX6" fmla="*/ 123878 w 2010246"/>
              <a:gd name="connsiteY6" fmla="*/ 743121 h 743121"/>
              <a:gd name="connsiteX7" fmla="*/ 0 w 2010246"/>
              <a:gd name="connsiteY7" fmla="*/ 619243 h 743121"/>
              <a:gd name="connsiteX8" fmla="*/ 0 w 2010246"/>
              <a:gd name="connsiteY8" fmla="*/ 123878 h 74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0246" h="743121">
                <a:moveTo>
                  <a:pt x="0" y="123878"/>
                </a:moveTo>
                <a:cubicBezTo>
                  <a:pt x="0" y="55462"/>
                  <a:pt x="55462" y="0"/>
                  <a:pt x="123878" y="0"/>
                </a:cubicBezTo>
                <a:lnTo>
                  <a:pt x="1886368" y="0"/>
                </a:lnTo>
                <a:cubicBezTo>
                  <a:pt x="1954784" y="0"/>
                  <a:pt x="2010246" y="55462"/>
                  <a:pt x="2010246" y="123878"/>
                </a:cubicBezTo>
                <a:lnTo>
                  <a:pt x="2010246" y="619243"/>
                </a:lnTo>
                <a:cubicBezTo>
                  <a:pt x="2010246" y="687659"/>
                  <a:pt x="1954784" y="743121"/>
                  <a:pt x="1886368" y="743121"/>
                </a:cubicBezTo>
                <a:lnTo>
                  <a:pt x="123878" y="743121"/>
                </a:lnTo>
                <a:cubicBezTo>
                  <a:pt x="55462" y="743121"/>
                  <a:pt x="0" y="687659"/>
                  <a:pt x="0" y="619243"/>
                </a:cubicBezTo>
                <a:lnTo>
                  <a:pt x="0" y="123878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053" tIns="101053" rIns="101053" bIns="10105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1700" kern="1200" dirty="0" smtClean="0"/>
              <a:t>Replace q with a placeholder</a:t>
            </a:r>
            <a:endParaRPr lang="zh-TW" altLang="en-US" sz="1700" kern="1200" dirty="0"/>
          </a:p>
        </p:txBody>
      </p:sp>
      <p:sp>
        <p:nvSpPr>
          <p:cNvPr id="28" name="手繪多邊形 27"/>
          <p:cNvSpPr/>
          <p:nvPr/>
        </p:nvSpPr>
        <p:spPr>
          <a:xfrm>
            <a:off x="1735398" y="4489762"/>
            <a:ext cx="2130021" cy="743121"/>
          </a:xfrm>
          <a:custGeom>
            <a:avLst/>
            <a:gdLst>
              <a:gd name="connsiteX0" fmla="*/ 0 w 2130021"/>
              <a:gd name="connsiteY0" fmla="*/ 123878 h 743121"/>
              <a:gd name="connsiteX1" fmla="*/ 123878 w 2130021"/>
              <a:gd name="connsiteY1" fmla="*/ 0 h 743121"/>
              <a:gd name="connsiteX2" fmla="*/ 2006143 w 2130021"/>
              <a:gd name="connsiteY2" fmla="*/ 0 h 743121"/>
              <a:gd name="connsiteX3" fmla="*/ 2130021 w 2130021"/>
              <a:gd name="connsiteY3" fmla="*/ 123878 h 743121"/>
              <a:gd name="connsiteX4" fmla="*/ 2130021 w 2130021"/>
              <a:gd name="connsiteY4" fmla="*/ 619243 h 743121"/>
              <a:gd name="connsiteX5" fmla="*/ 2006143 w 2130021"/>
              <a:gd name="connsiteY5" fmla="*/ 743121 h 743121"/>
              <a:gd name="connsiteX6" fmla="*/ 123878 w 2130021"/>
              <a:gd name="connsiteY6" fmla="*/ 743121 h 743121"/>
              <a:gd name="connsiteX7" fmla="*/ 0 w 2130021"/>
              <a:gd name="connsiteY7" fmla="*/ 619243 h 743121"/>
              <a:gd name="connsiteX8" fmla="*/ 0 w 2130021"/>
              <a:gd name="connsiteY8" fmla="*/ 123878 h 74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021" h="743121">
                <a:moveTo>
                  <a:pt x="0" y="123878"/>
                </a:moveTo>
                <a:cubicBezTo>
                  <a:pt x="0" y="55462"/>
                  <a:pt x="55462" y="0"/>
                  <a:pt x="123878" y="0"/>
                </a:cubicBezTo>
                <a:lnTo>
                  <a:pt x="2006143" y="0"/>
                </a:lnTo>
                <a:cubicBezTo>
                  <a:pt x="2074559" y="0"/>
                  <a:pt x="2130021" y="55462"/>
                  <a:pt x="2130021" y="123878"/>
                </a:cubicBezTo>
                <a:lnTo>
                  <a:pt x="2130021" y="619243"/>
                </a:lnTo>
                <a:cubicBezTo>
                  <a:pt x="2130021" y="687659"/>
                  <a:pt x="2074559" y="743121"/>
                  <a:pt x="2006143" y="743121"/>
                </a:cubicBezTo>
                <a:lnTo>
                  <a:pt x="123878" y="743121"/>
                </a:lnTo>
                <a:cubicBezTo>
                  <a:pt x="55462" y="743121"/>
                  <a:pt x="0" y="687659"/>
                  <a:pt x="0" y="619243"/>
                </a:cubicBezTo>
                <a:lnTo>
                  <a:pt x="0" y="123878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053" tIns="101053" rIns="101053" bIns="101053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1700" kern="1200" dirty="0" smtClean="0"/>
              <a:t>Run QA system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700" kern="1200" dirty="0" smtClean="0"/>
              <a:t>→ </a:t>
            </a:r>
            <a:r>
              <a:rPr lang="en-US" altLang="zh-TW" sz="1700" kern="1200" dirty="0" smtClean="0"/>
              <a:t>get answer entity </a:t>
            </a:r>
            <a:endParaRPr lang="zh-TW" altLang="en-US" sz="1700" kern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手繪多邊形 28"/>
              <p:cNvSpPr/>
              <p:nvPr/>
            </p:nvSpPr>
            <p:spPr>
              <a:xfrm>
                <a:off x="2439136" y="5286216"/>
                <a:ext cx="1751511" cy="743121"/>
              </a:xfrm>
              <a:custGeom>
                <a:avLst/>
                <a:gdLst>
                  <a:gd name="connsiteX0" fmla="*/ 0 w 1751511"/>
                  <a:gd name="connsiteY0" fmla="*/ 123878 h 743121"/>
                  <a:gd name="connsiteX1" fmla="*/ 123878 w 1751511"/>
                  <a:gd name="connsiteY1" fmla="*/ 0 h 743121"/>
                  <a:gd name="connsiteX2" fmla="*/ 1627633 w 1751511"/>
                  <a:gd name="connsiteY2" fmla="*/ 0 h 743121"/>
                  <a:gd name="connsiteX3" fmla="*/ 1751511 w 1751511"/>
                  <a:gd name="connsiteY3" fmla="*/ 123878 h 743121"/>
                  <a:gd name="connsiteX4" fmla="*/ 1751511 w 1751511"/>
                  <a:gd name="connsiteY4" fmla="*/ 619243 h 743121"/>
                  <a:gd name="connsiteX5" fmla="*/ 1627633 w 1751511"/>
                  <a:gd name="connsiteY5" fmla="*/ 743121 h 743121"/>
                  <a:gd name="connsiteX6" fmla="*/ 123878 w 1751511"/>
                  <a:gd name="connsiteY6" fmla="*/ 743121 h 743121"/>
                  <a:gd name="connsiteX7" fmla="*/ 0 w 1751511"/>
                  <a:gd name="connsiteY7" fmla="*/ 619243 h 743121"/>
                  <a:gd name="connsiteX8" fmla="*/ 0 w 1751511"/>
                  <a:gd name="connsiteY8" fmla="*/ 123878 h 743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511" h="743121">
                    <a:moveTo>
                      <a:pt x="0" y="123878"/>
                    </a:moveTo>
                    <a:cubicBezTo>
                      <a:pt x="0" y="55462"/>
                      <a:pt x="55462" y="0"/>
                      <a:pt x="123878" y="0"/>
                    </a:cubicBezTo>
                    <a:lnTo>
                      <a:pt x="1627633" y="0"/>
                    </a:lnTo>
                    <a:cubicBezTo>
                      <a:pt x="1696049" y="0"/>
                      <a:pt x="1751511" y="55462"/>
                      <a:pt x="1751511" y="123878"/>
                    </a:cubicBezTo>
                    <a:lnTo>
                      <a:pt x="1751511" y="619243"/>
                    </a:lnTo>
                    <a:cubicBezTo>
                      <a:pt x="1751511" y="687659"/>
                      <a:pt x="1696049" y="743121"/>
                      <a:pt x="1627633" y="743121"/>
                    </a:cubicBezTo>
                    <a:lnTo>
                      <a:pt x="123878" y="743121"/>
                    </a:lnTo>
                    <a:cubicBezTo>
                      <a:pt x="55462" y="743121"/>
                      <a:pt x="0" y="687659"/>
                      <a:pt x="0" y="619243"/>
                    </a:cubicBezTo>
                    <a:lnTo>
                      <a:pt x="0" y="123878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1053" tIns="101053" rIns="101053" bIns="101053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zh-TW" sz="1700" kern="1200" dirty="0" smtClean="0"/>
                  <a:t>Increase the count of ( R,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TW" sz="1700" i="1" kern="120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altLang="zh-TW" sz="1700" b="0" i="1" kern="1200" smtClean="0">
                            <a:latin typeface="Cambria Math"/>
                          </a:rPr>
                          <m:t>𝑞</m:t>
                        </m:r>
                      </m:e>
                    </m:bar>
                  </m:oMath>
                </a14:m>
                <a:r>
                  <a:rPr lang="en-US" altLang="zh-TW" sz="1700" kern="1200" dirty="0" smtClean="0"/>
                  <a:t>)</a:t>
                </a:r>
                <a:endParaRPr lang="zh-TW" altLang="en-US" sz="1700" kern="1200" dirty="0"/>
              </a:p>
            </p:txBody>
          </p:sp>
        </mc:Choice>
        <mc:Fallback xmlns="">
          <p:sp>
            <p:nvSpPr>
              <p:cNvPr id="29" name="手繪多邊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136" y="5286216"/>
                <a:ext cx="1751511" cy="743121"/>
              </a:xfrm>
              <a:custGeom>
                <a:avLst/>
                <a:gdLst>
                  <a:gd name="connsiteX0" fmla="*/ 0 w 1751511"/>
                  <a:gd name="connsiteY0" fmla="*/ 123878 h 743121"/>
                  <a:gd name="connsiteX1" fmla="*/ 123878 w 1751511"/>
                  <a:gd name="connsiteY1" fmla="*/ 0 h 743121"/>
                  <a:gd name="connsiteX2" fmla="*/ 1627633 w 1751511"/>
                  <a:gd name="connsiteY2" fmla="*/ 0 h 743121"/>
                  <a:gd name="connsiteX3" fmla="*/ 1751511 w 1751511"/>
                  <a:gd name="connsiteY3" fmla="*/ 123878 h 743121"/>
                  <a:gd name="connsiteX4" fmla="*/ 1751511 w 1751511"/>
                  <a:gd name="connsiteY4" fmla="*/ 619243 h 743121"/>
                  <a:gd name="connsiteX5" fmla="*/ 1627633 w 1751511"/>
                  <a:gd name="connsiteY5" fmla="*/ 743121 h 743121"/>
                  <a:gd name="connsiteX6" fmla="*/ 123878 w 1751511"/>
                  <a:gd name="connsiteY6" fmla="*/ 743121 h 743121"/>
                  <a:gd name="connsiteX7" fmla="*/ 0 w 1751511"/>
                  <a:gd name="connsiteY7" fmla="*/ 619243 h 743121"/>
                  <a:gd name="connsiteX8" fmla="*/ 0 w 1751511"/>
                  <a:gd name="connsiteY8" fmla="*/ 123878 h 743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1511" h="743121">
                    <a:moveTo>
                      <a:pt x="0" y="123878"/>
                    </a:moveTo>
                    <a:cubicBezTo>
                      <a:pt x="0" y="55462"/>
                      <a:pt x="55462" y="0"/>
                      <a:pt x="123878" y="0"/>
                    </a:cubicBezTo>
                    <a:lnTo>
                      <a:pt x="1627633" y="0"/>
                    </a:lnTo>
                    <a:cubicBezTo>
                      <a:pt x="1696049" y="0"/>
                      <a:pt x="1751511" y="55462"/>
                      <a:pt x="1751511" y="123878"/>
                    </a:cubicBezTo>
                    <a:lnTo>
                      <a:pt x="1751511" y="619243"/>
                    </a:lnTo>
                    <a:cubicBezTo>
                      <a:pt x="1751511" y="687659"/>
                      <a:pt x="1696049" y="743121"/>
                      <a:pt x="1627633" y="743121"/>
                    </a:cubicBezTo>
                    <a:lnTo>
                      <a:pt x="123878" y="743121"/>
                    </a:lnTo>
                    <a:cubicBezTo>
                      <a:pt x="55462" y="743121"/>
                      <a:pt x="0" y="687659"/>
                      <a:pt x="0" y="619243"/>
                    </a:cubicBezTo>
                    <a:lnTo>
                      <a:pt x="0" y="123878"/>
                    </a:lnTo>
                    <a:close/>
                  </a:path>
                </a:pathLst>
              </a:cu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21971"/>
              </p:ext>
            </p:extLst>
          </p:nvPr>
        </p:nvGraphicFramePr>
        <p:xfrm>
          <a:off x="5822576" y="2578086"/>
          <a:ext cx="3186953" cy="191167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501153"/>
                <a:gridCol w="685800"/>
              </a:tblGrid>
              <a:tr h="345777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( Relation , Template)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count</a:t>
                      </a:r>
                      <a:endParaRPr lang="zh-TW" altLang="en-US" sz="1400" dirty="0"/>
                    </a:p>
                  </a:txBody>
                  <a:tcPr anchor="ctr"/>
                </a:tc>
              </a:tr>
              <a:tr h="349077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(PARENTS, _ mother)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10</a:t>
                      </a:r>
                      <a:endParaRPr lang="zh-TW" altLang="en-US" sz="1400" dirty="0"/>
                    </a:p>
                  </a:txBody>
                  <a:tcPr anchor="ctr"/>
                </a:tc>
              </a:tr>
              <a:tr h="349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(PARENTS, parents of _)</a:t>
                      </a:r>
                      <a:endParaRPr lang="zh-TW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20</a:t>
                      </a:r>
                      <a:endParaRPr lang="zh-TW" altLang="en-US" sz="1400" dirty="0"/>
                    </a:p>
                  </a:txBody>
                  <a:tcPr anchor="ctr"/>
                </a:tc>
              </a:tr>
              <a:tr h="518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(PLACE</a:t>
                      </a:r>
                      <a:r>
                        <a:rPr lang="en-US" altLang="zh-TW" sz="1400" baseline="0" dirty="0" smtClean="0"/>
                        <a:t> OF BIRTHDAT</a:t>
                      </a:r>
                      <a:r>
                        <a:rPr lang="en-US" altLang="zh-TW" sz="1400" dirty="0" smtClean="0"/>
                        <a:t>, where is _ born)</a:t>
                      </a:r>
                      <a:endParaRPr lang="zh-TW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15</a:t>
                      </a:r>
                      <a:endParaRPr lang="zh-TW" altLang="en-US" sz="1400" dirty="0"/>
                    </a:p>
                  </a:txBody>
                  <a:tcPr anchor="ctr"/>
                </a:tc>
              </a:tr>
              <a:tr h="349077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…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…</a:t>
                      </a:r>
                      <a:endParaRPr lang="zh-TW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06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9" grpId="0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Offline training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5"/>
            <a:ext cx="8023586" cy="45550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/>
              <a:t> </a:t>
            </a:r>
            <a:r>
              <a:rPr lang="en-US" altLang="zh-TW" dirty="0">
                <a:solidFill>
                  <a:schemeClr val="tx1"/>
                </a:solidFill>
              </a:rPr>
              <a:t>Construct Query template : </a:t>
            </a:r>
            <a:r>
              <a:rPr lang="en-US" altLang="zh-TW" sz="1600" dirty="0" smtClean="0">
                <a:solidFill>
                  <a:schemeClr val="tx1"/>
                </a:solidFill>
              </a:rPr>
              <a:t>(</a:t>
            </a:r>
            <a:r>
              <a:rPr lang="en-US" altLang="zh-TW" sz="1600" dirty="0">
                <a:solidFill>
                  <a:schemeClr val="tx1"/>
                </a:solidFill>
              </a:rPr>
              <a:t>lexicalization template , augmentation template)</a:t>
            </a:r>
            <a:endParaRPr lang="en-US" altLang="zh-TW" dirty="0">
              <a:solidFill>
                <a:schemeClr val="tx1"/>
              </a:solidFill>
            </a:endParaRPr>
          </a:p>
          <a:p>
            <a:pPr marL="658368" lvl="1" indent="-457200">
              <a:buFont typeface="+mj-lt"/>
              <a:buAutoNum type="arabicPeriod" startAt="2"/>
            </a:pPr>
            <a:r>
              <a:rPr lang="en-US" altLang="zh-TW" b="1" dirty="0" smtClean="0">
                <a:solidFill>
                  <a:schemeClr val="accent1"/>
                </a:solidFill>
              </a:rPr>
              <a:t>Query augmentation</a:t>
            </a:r>
          </a:p>
          <a:p>
            <a:pPr lvl="2"/>
            <a:r>
              <a:rPr lang="en-US" altLang="zh-TW" sz="1600" dirty="0" smtClean="0">
                <a:solidFill>
                  <a:schemeClr val="tx1"/>
                </a:solidFill>
              </a:rPr>
              <a:t>  Attaching extra words to a query as query augmentation</a:t>
            </a:r>
          </a:p>
          <a:p>
            <a:pPr lvl="2"/>
            <a:r>
              <a:rPr lang="en-US" altLang="zh-TW" sz="1600" dirty="0" smtClean="0">
                <a:solidFill>
                  <a:schemeClr val="tx1"/>
                </a:solidFill>
              </a:rPr>
              <a:t>  Specify a property(relation) for  which value to be substituted</a:t>
            </a:r>
          </a:p>
          <a:p>
            <a:pPr lvl="3"/>
            <a:endParaRPr lang="en-US" altLang="zh-TW" sz="1600" dirty="0" smtClean="0">
              <a:solidFill>
                <a:schemeClr val="tx1"/>
              </a:solidFill>
            </a:endParaRPr>
          </a:p>
          <a:p>
            <a:pPr lvl="3"/>
            <a:endParaRPr lang="en-US" altLang="zh-TW" sz="1600" dirty="0">
              <a:solidFill>
                <a:schemeClr val="tx1"/>
              </a:solidFill>
            </a:endParaRPr>
          </a:p>
          <a:p>
            <a:pPr lvl="3"/>
            <a:endParaRPr lang="en-US" altLang="zh-TW" sz="1600" dirty="0" smtClean="0">
              <a:solidFill>
                <a:schemeClr val="tx1"/>
              </a:solidFill>
            </a:endParaRPr>
          </a:p>
          <a:p>
            <a:pPr lvl="3"/>
            <a:endParaRPr lang="en-US" altLang="zh-TW" sz="1600" dirty="0">
              <a:solidFill>
                <a:schemeClr val="tx1"/>
              </a:solidFill>
            </a:endParaRPr>
          </a:p>
          <a:p>
            <a:pPr lvl="3"/>
            <a:endParaRPr lang="en-US" altLang="zh-TW" sz="1600" dirty="0" smtClean="0">
              <a:solidFill>
                <a:schemeClr val="tx1"/>
              </a:solidFill>
            </a:endParaRPr>
          </a:p>
          <a:p>
            <a:pPr lvl="3"/>
            <a:endParaRPr lang="en-US" altLang="zh-TW" sz="1600" dirty="0">
              <a:solidFill>
                <a:schemeClr val="tx1"/>
              </a:solidFill>
            </a:endParaRPr>
          </a:p>
          <a:p>
            <a:pPr lvl="3"/>
            <a:endParaRPr lang="en-US" altLang="zh-TW" sz="1600" dirty="0" smtClean="0">
              <a:solidFill>
                <a:schemeClr val="tx1"/>
              </a:solidFill>
            </a:endParaRPr>
          </a:p>
          <a:p>
            <a:pPr lvl="3"/>
            <a:endParaRPr lang="en-US" altLang="zh-TW" sz="1600" dirty="0" smtClean="0">
              <a:solidFill>
                <a:schemeClr val="tx1"/>
              </a:solidFill>
            </a:endParaRPr>
          </a:p>
          <a:p>
            <a:pPr marL="658368" lvl="1" indent="-457200">
              <a:buFont typeface="+mj-lt"/>
              <a:buAutoNum type="arabicPeriod" startAt="2"/>
            </a:pPr>
            <a:r>
              <a:rPr lang="en-US" altLang="zh-TW" b="1" dirty="0" smtClean="0">
                <a:solidFill>
                  <a:schemeClr val="accent1"/>
                </a:solidFill>
              </a:rPr>
              <a:t>Manual template screening</a:t>
            </a:r>
          </a:p>
          <a:p>
            <a:pPr lvl="2">
              <a:buFont typeface="新細明體" panose="02020500000000000000" pitchFamily="18" charset="-120"/>
              <a:buChar char="。"/>
            </a:pPr>
            <a:r>
              <a:rPr lang="en-US" altLang="zh-TW" sz="1600" dirty="0" smtClean="0">
                <a:solidFill>
                  <a:schemeClr val="tx1"/>
                </a:solidFill>
              </a:rPr>
              <a:t> Select 10 </a:t>
            </a:r>
            <a:r>
              <a:rPr lang="en-US" altLang="zh-TW" sz="1600" dirty="0">
                <a:solidFill>
                  <a:schemeClr val="tx1"/>
                </a:solidFill>
              </a:rPr>
              <a:t>lexicalization template </a:t>
            </a:r>
            <a:r>
              <a:rPr lang="en-US" altLang="zh-TW" sz="1600" dirty="0" smtClean="0">
                <a:solidFill>
                  <a:schemeClr val="tx1"/>
                </a:solidFill>
              </a:rPr>
              <a:t> from the top candidates found by the log-mining</a:t>
            </a:r>
          </a:p>
          <a:p>
            <a:pPr lvl="2">
              <a:buFont typeface="新細明體" panose="02020500000000000000" pitchFamily="18" charset="-120"/>
              <a:buChar char="。"/>
            </a:pPr>
            <a:r>
              <a:rPr lang="en-US" altLang="zh-TW" sz="1600" dirty="0" smtClean="0">
                <a:solidFill>
                  <a:schemeClr val="tx1"/>
                </a:solidFill>
              </a:rPr>
              <a:t> Select 10 </a:t>
            </a:r>
            <a:r>
              <a:rPr lang="en-US" altLang="zh-TW" sz="1600" dirty="0">
                <a:solidFill>
                  <a:schemeClr val="tx1"/>
                </a:solidFill>
              </a:rPr>
              <a:t>augmentation </a:t>
            </a:r>
            <a:r>
              <a:rPr lang="en-US" altLang="zh-TW" sz="1600" dirty="0" smtClean="0">
                <a:solidFill>
                  <a:schemeClr val="tx1"/>
                </a:solidFill>
              </a:rPr>
              <a:t>template from the relations pertaining to </a:t>
            </a:r>
            <a:r>
              <a:rPr lang="en-US" altLang="zh-TW" sz="1600" dirty="0">
                <a:solidFill>
                  <a:schemeClr val="tx1"/>
                </a:solidFill>
              </a:rPr>
              <a:t>t</a:t>
            </a:r>
            <a:r>
              <a:rPr lang="en-US" altLang="zh-TW" sz="1600" dirty="0" smtClean="0">
                <a:solidFill>
                  <a:schemeClr val="tx1"/>
                </a:solidFill>
              </a:rPr>
              <a:t>he subject type</a:t>
            </a:r>
            <a:endParaRPr lang="en-US" altLang="zh-TW" sz="16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8</a:t>
            </a:fld>
            <a:endParaRPr lang="zh-TW" altLang="en-US" sz="24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27330"/>
              </p:ext>
            </p:extLst>
          </p:nvPr>
        </p:nvGraphicFramePr>
        <p:xfrm>
          <a:off x="1473198" y="3166534"/>
          <a:ext cx="3454402" cy="2184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7202"/>
                <a:gridCol w="1727200"/>
              </a:tblGrid>
              <a:tr h="327096">
                <a:tc gridSpan="2">
                  <a:txBody>
                    <a:bodyPr/>
                    <a:lstStyle/>
                    <a:p>
                      <a:r>
                        <a:rPr lang="en-US" altLang="zh-TW" sz="1500" dirty="0" smtClean="0"/>
                        <a:t>Relation</a:t>
                      </a:r>
                      <a:endParaRPr lang="zh-TW" alt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7096"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PROFESSION</a:t>
                      </a:r>
                      <a:endParaRPr lang="zh-TW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PARENTS</a:t>
                      </a:r>
                      <a:endParaRPr lang="zh-TW" altLang="en-US" sz="1500" dirty="0"/>
                    </a:p>
                  </a:txBody>
                  <a:tcPr/>
                </a:tc>
              </a:tr>
              <a:tr h="327096"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PLACE OF BIRTH</a:t>
                      </a:r>
                      <a:endParaRPr lang="zh-TW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CHILDREN</a:t>
                      </a:r>
                      <a:endParaRPr lang="zh-TW" altLang="en-US" sz="1500" dirty="0"/>
                    </a:p>
                  </a:txBody>
                  <a:tcPr/>
                </a:tc>
              </a:tr>
              <a:tr h="327096"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NATIONALITY</a:t>
                      </a:r>
                      <a:endParaRPr lang="zh-TW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SIBLINGS</a:t>
                      </a:r>
                      <a:endParaRPr lang="zh-TW" altLang="en-US" sz="1500" dirty="0"/>
                    </a:p>
                  </a:txBody>
                  <a:tcPr/>
                </a:tc>
              </a:tr>
              <a:tr h="327096"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EDUCATION</a:t>
                      </a:r>
                      <a:endParaRPr lang="zh-TW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ETHNICITY</a:t>
                      </a:r>
                      <a:endParaRPr lang="zh-TW" altLang="en-US" sz="1500" dirty="0"/>
                    </a:p>
                  </a:txBody>
                  <a:tcPr/>
                </a:tc>
              </a:tr>
              <a:tr h="327096"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SPOUSES</a:t>
                      </a:r>
                      <a:endParaRPr lang="zh-TW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/>
                        <a:t>[no augmentation]</a:t>
                      </a:r>
                      <a:endParaRPr lang="zh-TW" alt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046134" y="3118150"/>
            <a:ext cx="3928534" cy="230832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b="1" dirty="0" smtClean="0"/>
              <a:t>Subject-relation pair: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b="1" dirty="0" smtClean="0">
                <a:solidFill>
                  <a:schemeClr val="accent2"/>
                </a:solidFill>
              </a:rPr>
              <a:t>(Frank Zappa, PARENTS)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b="1" dirty="0" smtClean="0"/>
              <a:t>Lexicalization template: </a:t>
            </a:r>
          </a:p>
          <a:p>
            <a:r>
              <a:rPr lang="en-US" altLang="zh-TW" dirty="0">
                <a:solidFill>
                  <a:schemeClr val="accent2"/>
                </a:solidFill>
              </a:rPr>
              <a:t> </a:t>
            </a:r>
            <a:r>
              <a:rPr lang="en-US" altLang="zh-TW" dirty="0" smtClean="0">
                <a:solidFill>
                  <a:schemeClr val="accent2"/>
                </a:solidFill>
              </a:rPr>
              <a:t>    </a:t>
            </a:r>
            <a:r>
              <a:rPr lang="en-US" altLang="zh-TW" b="1" dirty="0" smtClean="0">
                <a:solidFill>
                  <a:schemeClr val="accent6"/>
                </a:solidFill>
              </a:rPr>
              <a:t>__________</a:t>
            </a:r>
            <a:r>
              <a:rPr lang="en-US" altLang="zh-TW" b="1" dirty="0" smtClean="0">
                <a:solidFill>
                  <a:schemeClr val="accent2"/>
                </a:solidFill>
              </a:rPr>
              <a:t> mother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b="1" dirty="0" smtClean="0"/>
              <a:t>Augmentation template: </a:t>
            </a:r>
          </a:p>
          <a:p>
            <a:r>
              <a:rPr lang="en-US" altLang="zh-TW" b="1" dirty="0">
                <a:solidFill>
                  <a:schemeClr val="accent2"/>
                </a:solidFill>
              </a:rPr>
              <a:t> </a:t>
            </a:r>
            <a:r>
              <a:rPr lang="en-US" altLang="zh-TW" b="1" dirty="0" smtClean="0">
                <a:solidFill>
                  <a:schemeClr val="accent2"/>
                </a:solidFill>
              </a:rPr>
              <a:t>   PLACE OF BIRTH </a:t>
            </a:r>
            <a:r>
              <a:rPr lang="zh-TW" altLang="en-US" b="1" dirty="0" smtClean="0">
                <a:solidFill>
                  <a:srgbClr val="FF0000"/>
                </a:solidFill>
              </a:rPr>
              <a:t>→ </a:t>
            </a:r>
            <a:r>
              <a:rPr lang="en-US" altLang="zh-TW" b="1" dirty="0" smtClean="0">
                <a:solidFill>
                  <a:srgbClr val="FF0000"/>
                </a:solidFill>
              </a:rPr>
              <a:t>Baltimore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b="1" dirty="0" smtClean="0"/>
              <a:t>Query:</a:t>
            </a:r>
          </a:p>
          <a:p>
            <a:r>
              <a:rPr lang="en-US" altLang="zh-TW" dirty="0">
                <a:solidFill>
                  <a:schemeClr val="accent2"/>
                </a:solidFill>
              </a:rPr>
              <a:t> </a:t>
            </a:r>
            <a:r>
              <a:rPr lang="en-US" altLang="zh-TW" dirty="0" smtClean="0">
                <a:solidFill>
                  <a:schemeClr val="accent2"/>
                </a:solidFill>
              </a:rPr>
              <a:t>    </a:t>
            </a:r>
            <a:r>
              <a:rPr lang="en-US" altLang="zh-TW" b="1" dirty="0" smtClean="0">
                <a:solidFill>
                  <a:schemeClr val="accent6"/>
                </a:solidFill>
              </a:rPr>
              <a:t>Frank Zappa </a:t>
            </a:r>
            <a:r>
              <a:rPr lang="en-US" altLang="zh-TW" b="1" dirty="0" smtClean="0">
                <a:solidFill>
                  <a:schemeClr val="accent2"/>
                </a:solidFill>
              </a:rPr>
              <a:t>mother Baltimore</a:t>
            </a:r>
            <a:endParaRPr lang="zh-TW" alt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5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398" y="2593582"/>
            <a:ext cx="4154670" cy="37205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KB Completion</a:t>
            </a:r>
            <a:br>
              <a:rPr lang="en-US" altLang="zh-TW" dirty="0" smtClean="0"/>
            </a:br>
            <a:r>
              <a:rPr lang="en-US" altLang="zh-TW" sz="3200" dirty="0" smtClean="0"/>
              <a:t>Query Template Selection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22959" y="1845733"/>
                <a:ext cx="8023586" cy="4513943"/>
              </a:xfrm>
            </p:spPr>
            <p:txBody>
              <a:bodyPr>
                <a:normAutofit/>
              </a:bodyPr>
              <a:lstStyle/>
              <a:p>
                <a:pPr marL="578358" lvl="1" indent="-285750">
                  <a:buFont typeface="Arial" pitchFamily="34" charset="0"/>
                  <a:buChar char="•"/>
                </a:pPr>
                <a:r>
                  <a:rPr lang="en-US" altLang="zh-TW" dirty="0" smtClean="0">
                    <a:solidFill>
                      <a:schemeClr val="tx1"/>
                    </a:solidFill>
                  </a:rPr>
                  <a:t>Lexicalization </a:t>
                </a:r>
                <a:r>
                  <a:rPr lang="en-US" altLang="zh-TW" dirty="0">
                    <a:solidFill>
                      <a:schemeClr val="tx1"/>
                    </a:solidFill>
                  </a:rPr>
                  <a:t>template: </a:t>
                </a:r>
                <a:r>
                  <a:rPr lang="en-US" altLang="zh-TW" dirty="0" smtClean="0">
                    <a:solidFill>
                      <a:schemeClr val="tx1"/>
                    </a:solidFill>
                  </a:rPr>
                  <a:t>10</a:t>
                </a:r>
                <a:endParaRPr lang="en-US" altLang="zh-TW" dirty="0">
                  <a:solidFill>
                    <a:schemeClr val="tx1"/>
                  </a:solidFill>
                </a:endParaRPr>
              </a:p>
              <a:p>
                <a:pPr marL="578358" lvl="1" indent="-285750">
                  <a:buFont typeface="Arial" pitchFamily="34" charset="0"/>
                  <a:buChar char="•"/>
                </a:pPr>
                <a:r>
                  <a:rPr lang="en-US" altLang="zh-TW" dirty="0" smtClean="0">
                    <a:solidFill>
                      <a:schemeClr val="tx1"/>
                    </a:solidFill>
                  </a:rPr>
                  <a:t>Augmentation template: 10</a:t>
                </a:r>
                <a:endParaRPr lang="en-US" altLang="zh-TW" b="1" dirty="0" smtClean="0">
                  <a:solidFill>
                    <a:schemeClr val="tx1"/>
                  </a:solidFill>
                </a:endParaRPr>
              </a:p>
              <a:p>
                <a:pPr marL="201168" lvl="1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 </a:t>
                </a:r>
                <a:endParaRPr lang="en-US" altLang="zh-TW" dirty="0" smtClean="0">
                  <a:solidFill>
                    <a:schemeClr val="accent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n"/>
                </a:pPr>
                <a:r>
                  <a:rPr lang="en-US" altLang="zh-TW" sz="2000" dirty="0" smtClean="0">
                    <a:solidFill>
                      <a:schemeClr val="tx1"/>
                    </a:solidFill>
                  </a:rPr>
                  <a:t>Strategy</a:t>
                </a:r>
              </a:p>
              <a:p>
                <a:pPr lvl="2">
                  <a:buFont typeface="Wingdings" pitchFamily="2" charset="2"/>
                  <a:buChar char="p"/>
                </a:pPr>
                <a:r>
                  <a:rPr lang="en-US" altLang="zh-TW" sz="1800" dirty="0" smtClean="0">
                    <a:solidFill>
                      <a:schemeClr val="tx1"/>
                    </a:solidFill>
                  </a:rPr>
                  <a:t> Greedy (r =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altLang="zh-TW" sz="1800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2">
                  <a:buFont typeface="Wingdings" pitchFamily="2" charset="2"/>
                  <a:buChar char="p"/>
                </a:pPr>
                <a:r>
                  <a:rPr lang="en-US" altLang="zh-TW" sz="1800" dirty="0" smtClean="0">
                    <a:solidFill>
                      <a:schemeClr val="tx1"/>
                    </a:solidFill>
                  </a:rPr>
                  <a:t> Random (r = 0)</a:t>
                </a:r>
              </a:p>
              <a:p>
                <a:pPr lvl="3">
                  <a:buFont typeface="Wingdings" pitchFamily="2" charset="2"/>
                  <a:buChar char="l"/>
                </a:pPr>
                <a:r>
                  <a:rPr lang="en-US" altLang="zh-TW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1800" dirty="0" smtClean="0">
                    <a:solidFill>
                      <a:schemeClr val="tx1"/>
                    </a:solidFill>
                  </a:rPr>
                  <a:t>Given </a:t>
                </a:r>
                <a:r>
                  <a:rPr lang="en-US" altLang="zh-TW" sz="1800" dirty="0">
                    <a:solidFill>
                      <a:schemeClr val="tx1"/>
                    </a:solidFill>
                  </a:rPr>
                  <a:t>a </a:t>
                </a:r>
                <a:r>
                  <a:rPr lang="en-US" altLang="zh-TW" sz="1800" dirty="0" err="1">
                    <a:solidFill>
                      <a:schemeClr val="tx1"/>
                    </a:solidFill>
                  </a:rPr>
                  <a:t>heatmap</a:t>
                </a:r>
                <a:r>
                  <a:rPr lang="en-US" altLang="zh-TW" sz="1800" dirty="0">
                    <a:solidFill>
                      <a:schemeClr val="tx1"/>
                    </a:solidFill>
                  </a:rPr>
                  <a:t> of query quality</a:t>
                </a:r>
                <a:endParaRPr lang="en-US" altLang="zh-TW" sz="1800" dirty="0" smtClean="0">
                  <a:solidFill>
                    <a:schemeClr val="tx1"/>
                  </a:solidFill>
                </a:endParaRPr>
              </a:p>
              <a:p>
                <a:pPr lvl="3">
                  <a:buFont typeface="Wingdings" pitchFamily="2" charset="2"/>
                  <a:buChar char="l"/>
                </a:pPr>
                <a:r>
                  <a:rPr lang="en-US" altLang="zh-TW" sz="1600" b="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1800" dirty="0" smtClean="0">
                    <a:solidFill>
                      <a:schemeClr val="tx1"/>
                    </a:solidFill>
                  </a:rPr>
                  <a:t>Converting </a:t>
                </a:r>
                <a:r>
                  <a:rPr lang="en-US" altLang="zh-TW" sz="1800" dirty="0" err="1" smtClean="0">
                    <a:solidFill>
                      <a:schemeClr val="tx1"/>
                    </a:solidFill>
                  </a:rPr>
                  <a:t>heatmap</a:t>
                </a:r>
                <a:r>
                  <a:rPr lang="en-US" altLang="zh-TW" sz="1800" dirty="0" smtClean="0">
                    <a:solidFill>
                      <a:schemeClr val="tx1"/>
                    </a:solidFill>
                  </a:rPr>
                  <a:t> to </a:t>
                </a:r>
                <a:r>
                  <a:rPr lang="en-US" altLang="zh-TW" sz="1800" dirty="0">
                    <a:solidFill>
                      <a:schemeClr val="tx1"/>
                    </a:solidFill>
                  </a:rPr>
                  <a:t>a probability </a:t>
                </a:r>
                <a:endParaRPr lang="en-US" altLang="zh-TW" sz="1800" dirty="0" smtClean="0">
                  <a:solidFill>
                    <a:schemeClr val="tx1"/>
                  </a:solidFill>
                </a:endParaRPr>
              </a:p>
              <a:p>
                <a:pPr marL="384048" lvl="2" indent="0">
                  <a:buNone/>
                </a:pPr>
                <a:r>
                  <a:rPr lang="en-US" altLang="zh-TW" sz="1800" dirty="0" smtClean="0">
                    <a:solidFill>
                      <a:schemeClr val="tx1"/>
                    </a:solidFill>
                  </a:rPr>
                  <a:t>       distribution</a:t>
                </a:r>
                <a:endParaRPr lang="en-US" altLang="zh-TW" sz="1800" dirty="0">
                  <a:solidFill>
                    <a:schemeClr val="tx1"/>
                  </a:solidFill>
                </a:endParaRPr>
              </a:p>
              <a:p>
                <a:pPr marL="749808" lvl="4" indent="0">
                  <a:buNone/>
                </a:pPr>
                <a:r>
                  <a:rPr lang="en-US" altLang="zh-TW" sz="2000" b="1" dirty="0" smtClean="0">
                    <a:solidFill>
                      <a:srgbClr val="FFC000"/>
                    </a:solidFill>
                  </a:rPr>
                  <a:t> </a:t>
                </a:r>
                <a:r>
                  <a:rPr lang="en-US" altLang="zh-TW" sz="2000" b="1" dirty="0" err="1" smtClean="0">
                    <a:solidFill>
                      <a:srgbClr val="FFC000"/>
                    </a:solidFill>
                  </a:rPr>
                  <a:t>Pr</a:t>
                </a:r>
                <a:r>
                  <a:rPr lang="en-US" altLang="zh-TW" sz="2000" b="1" dirty="0" smtClean="0">
                    <a:solidFill>
                      <a:srgbClr val="FFC000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2000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</m:acc>
                  </m:oMath>
                </a14:m>
                <a:r>
                  <a:rPr lang="en-US" altLang="zh-TW" sz="2000" b="1" dirty="0" smtClean="0">
                    <a:solidFill>
                      <a:srgbClr val="FFC000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zh-TW" sz="2000" b="1" i="0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000" b="1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 </m:t>
                    </m:r>
                  </m:oMath>
                </a14:m>
                <a:r>
                  <a:rPr lang="en-US" altLang="zh-TW" sz="2000" b="1" dirty="0" err="1" smtClean="0">
                    <a:solidFill>
                      <a:srgbClr val="FFC000"/>
                    </a:solidFill>
                  </a:rPr>
                  <a:t>exp</a:t>
                </a:r>
                <a:r>
                  <a:rPr lang="en-US" altLang="zh-TW" sz="2000" b="1" dirty="0" smtClean="0">
                    <a:solidFill>
                      <a:srgbClr val="FFC000"/>
                    </a:solidFill>
                  </a:rPr>
                  <a:t> ( r MRR(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2000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</m:acc>
                  </m:oMath>
                </a14:m>
                <a:r>
                  <a:rPr lang="en-US" altLang="zh-TW" sz="2000" b="1" dirty="0" smtClean="0">
                    <a:solidFill>
                      <a:srgbClr val="FFC000"/>
                    </a:solidFill>
                  </a:rPr>
                  <a:t>) )</a:t>
                </a:r>
                <a:endParaRPr lang="en-US" altLang="zh-TW" sz="2000" b="1" dirty="0">
                  <a:solidFill>
                    <a:srgbClr val="FFC000"/>
                  </a:solidFill>
                </a:endParaRPr>
              </a:p>
              <a:p>
                <a:pPr lvl="3">
                  <a:buFont typeface="Wingdings" pitchFamily="2" charset="2"/>
                  <a:buChar char="l"/>
                </a:pPr>
                <a:r>
                  <a:rPr lang="en-US" altLang="zh-TW" sz="1800" b="1" dirty="0" smtClean="0">
                    <a:solidFill>
                      <a:schemeClr val="accent1"/>
                    </a:solidFill>
                  </a:rPr>
                  <a:t>  </a:t>
                </a:r>
                <a:r>
                  <a:rPr lang="en-US" altLang="zh-TW" sz="1800" dirty="0" smtClean="0">
                    <a:solidFill>
                      <a:schemeClr val="tx1"/>
                    </a:solidFill>
                  </a:rPr>
                  <a:t>Sample without replacement 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59" y="1845733"/>
                <a:ext cx="8023586" cy="4513943"/>
              </a:xfrm>
              <a:blipFill rotWithShape="1">
                <a:blip r:embed="rId4"/>
                <a:stretch>
                  <a:fillRect t="-1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59981" y="6492875"/>
            <a:ext cx="984019" cy="365125"/>
          </a:xfrm>
        </p:spPr>
        <p:txBody>
          <a:bodyPr/>
          <a:lstStyle/>
          <a:p>
            <a:fld id="{DB9509C8-2A1C-4D48-9030-62A9226F41F4}" type="slidenum">
              <a:rPr lang="zh-TW" altLang="en-US" sz="2400" smtClean="0"/>
              <a:t>9</a:t>
            </a:fld>
            <a:endParaRPr lang="zh-TW" altLang="en-US" sz="2400" dirty="0"/>
          </a:p>
        </p:txBody>
      </p:sp>
      <p:grpSp>
        <p:nvGrpSpPr>
          <p:cNvPr id="16" name="群組 15"/>
          <p:cNvGrpSpPr/>
          <p:nvPr/>
        </p:nvGrpSpPr>
        <p:grpSpPr>
          <a:xfrm>
            <a:off x="4351863" y="1965469"/>
            <a:ext cx="4684303" cy="631404"/>
            <a:chOff x="4504267" y="2302935"/>
            <a:chExt cx="4684303" cy="631404"/>
          </a:xfrm>
        </p:grpSpPr>
        <p:grpSp>
          <p:nvGrpSpPr>
            <p:cNvPr id="11" name="群組 10"/>
            <p:cNvGrpSpPr/>
            <p:nvPr/>
          </p:nvGrpSpPr>
          <p:grpSpPr>
            <a:xfrm>
              <a:off x="4504267" y="2302935"/>
              <a:ext cx="2796302" cy="406400"/>
              <a:chOff x="4504267" y="2302935"/>
              <a:chExt cx="2796302" cy="406400"/>
            </a:xfrm>
          </p:grpSpPr>
          <p:sp>
            <p:nvSpPr>
              <p:cNvPr id="7" name="右中括弧 6"/>
              <p:cNvSpPr/>
              <p:nvPr/>
            </p:nvSpPr>
            <p:spPr>
              <a:xfrm>
                <a:off x="4504267" y="2302935"/>
                <a:ext cx="186266" cy="406400"/>
              </a:xfrm>
              <a:prstGeom prst="rightBracket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文字方塊 7"/>
              <p:cNvSpPr txBox="1"/>
              <p:nvPr/>
            </p:nvSpPr>
            <p:spPr>
              <a:xfrm>
                <a:off x="4961467" y="2321469"/>
                <a:ext cx="2339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100 queries template</a:t>
                </a:r>
                <a:endParaRPr lang="zh-TW" altLang="en-US" dirty="0"/>
              </a:p>
            </p:txBody>
          </p:sp>
          <p:cxnSp>
            <p:nvCxnSpPr>
              <p:cNvPr id="10" name="直線單箭頭接點 9"/>
              <p:cNvCxnSpPr>
                <a:stCxn id="7" idx="2"/>
                <a:endCxn id="8" idx="1"/>
              </p:cNvCxnSpPr>
              <p:nvPr/>
            </p:nvCxnSpPr>
            <p:spPr>
              <a:xfrm>
                <a:off x="4690533" y="2506135"/>
                <a:ext cx="270934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文字方塊 11"/>
            <p:cNvSpPr txBox="1"/>
            <p:nvPr/>
          </p:nvSpPr>
          <p:spPr>
            <a:xfrm>
              <a:off x="4797624" y="2565007"/>
              <a:ext cx="4390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FF0000"/>
                  </a:solidFill>
                </a:rPr>
                <a:t>Dangers of asking too many queries !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379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回顧">
  <a:themeElements>
    <a:clrScheme name="藍綠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1530</TotalTime>
  <Words>1227</Words>
  <Application>Microsoft Office PowerPoint</Application>
  <PresentationFormat>如螢幕大小 (4:3)</PresentationFormat>
  <Paragraphs>313</Paragraphs>
  <Slides>21</Slides>
  <Notes>20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回顧</vt:lpstr>
      <vt:lpstr>Knowledge Base Completion via Search-Based Question Answering</vt:lpstr>
      <vt:lpstr>Outline</vt:lpstr>
      <vt:lpstr>Introduction</vt:lpstr>
      <vt:lpstr>Introduction</vt:lpstr>
      <vt:lpstr>Outline</vt:lpstr>
      <vt:lpstr>Framework</vt:lpstr>
      <vt:lpstr>Offline training</vt:lpstr>
      <vt:lpstr>Offline training</vt:lpstr>
      <vt:lpstr>KB Completion Query Template Selection</vt:lpstr>
      <vt:lpstr>KB Completion Question answering</vt:lpstr>
      <vt:lpstr>KB Completion Question answering</vt:lpstr>
      <vt:lpstr>KB Completion Answer resolution</vt:lpstr>
      <vt:lpstr>KB Completion Answer resolution , Answer Calibration</vt:lpstr>
      <vt:lpstr>Outline</vt:lpstr>
      <vt:lpstr>Experiment</vt:lpstr>
      <vt:lpstr>Experiment</vt:lpstr>
      <vt:lpstr>Experiment</vt:lpstr>
      <vt:lpstr>Experiment</vt:lpstr>
      <vt:lpstr>Outline</vt:lpstr>
      <vt:lpstr>Conclusion</vt:lpstr>
      <vt:lpstr>Ranking metric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Base Completion via Search-Based Question Answering</dc:title>
  <dc:creator>Alice</dc:creator>
  <cp:lastModifiedBy>Alice</cp:lastModifiedBy>
  <cp:revision>91</cp:revision>
  <dcterms:created xsi:type="dcterms:W3CDTF">2014-10-19T10:51:45Z</dcterms:created>
  <dcterms:modified xsi:type="dcterms:W3CDTF">2014-11-05T08:09:13Z</dcterms:modified>
</cp:coreProperties>
</file>